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1" r:id="rId5"/>
    <p:sldId id="260" r:id="rId6"/>
    <p:sldId id="263" r:id="rId7"/>
    <p:sldId id="259"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41AB0-11FB-4890-84CE-BFBB573C09CF}" v="834" dt="2023-04-05T10:44:20.161"/>
    <p1510:client id="{F3F2EA10-0945-4CDD-89CD-D179C958F69D}" v="88" dt="2023-04-04T10:04:44.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19E03-E9CA-405F-BB64-0A68F1B83EFF}"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B07721D0-55DD-46F7-B1D7-7930C5A8D1F6}">
      <dgm:prSet/>
      <dgm:spPr/>
      <dgm:t>
        <a:bodyPr/>
        <a:lstStyle/>
        <a:p>
          <a:pPr>
            <a:lnSpc>
              <a:spcPct val="100000"/>
            </a:lnSpc>
          </a:pPr>
          <a:r>
            <a:rPr lang="en-US" b="1"/>
            <a:t>Face recognition system is an application to verify a persons identity by comparing pictures taken recently from a digital camera or VCR , and </a:t>
          </a:r>
          <a:endParaRPr lang="en-US"/>
        </a:p>
      </dgm:t>
    </dgm:pt>
    <dgm:pt modelId="{1CA9D933-DE68-4391-9180-E719164D6795}" type="parTrans" cxnId="{5A983F5A-C331-4B13-A477-466C90235834}">
      <dgm:prSet/>
      <dgm:spPr/>
      <dgm:t>
        <a:bodyPr/>
        <a:lstStyle/>
        <a:p>
          <a:endParaRPr lang="en-US"/>
        </a:p>
      </dgm:t>
    </dgm:pt>
    <dgm:pt modelId="{FBB5F32E-9054-4548-94E5-2013C913FD54}" type="sibTrans" cxnId="{5A983F5A-C331-4B13-A477-466C90235834}">
      <dgm:prSet/>
      <dgm:spPr/>
      <dgm:t>
        <a:bodyPr/>
        <a:lstStyle/>
        <a:p>
          <a:pPr>
            <a:lnSpc>
              <a:spcPct val="100000"/>
            </a:lnSpc>
          </a:pPr>
          <a:endParaRPr lang="en-US"/>
        </a:p>
      </dgm:t>
    </dgm:pt>
    <dgm:pt modelId="{FC2752D9-377A-4E40-8B6E-83686679EBB1}">
      <dgm:prSet/>
      <dgm:spPr/>
      <dgm:t>
        <a:bodyPr/>
        <a:lstStyle/>
        <a:p>
          <a:pPr>
            <a:lnSpc>
              <a:spcPct val="100000"/>
            </a:lnSpc>
          </a:pPr>
          <a:r>
            <a:rPr lang="en-US" b="1"/>
            <a:t>compare with the images stored in the system database.</a:t>
          </a:r>
          <a:endParaRPr lang="en-US"/>
        </a:p>
      </dgm:t>
    </dgm:pt>
    <dgm:pt modelId="{D5F62C39-42A1-4816-B8C8-027E684281DC}" type="parTrans" cxnId="{0FC01D79-6F69-45C4-8EBB-394F9C01C430}">
      <dgm:prSet/>
      <dgm:spPr/>
      <dgm:t>
        <a:bodyPr/>
        <a:lstStyle/>
        <a:p>
          <a:endParaRPr lang="en-US"/>
        </a:p>
      </dgm:t>
    </dgm:pt>
    <dgm:pt modelId="{66844062-CC39-40F7-8AD5-067FFAD4DAF2}" type="sibTrans" cxnId="{0FC01D79-6F69-45C4-8EBB-394F9C01C430}">
      <dgm:prSet/>
      <dgm:spPr/>
      <dgm:t>
        <a:bodyPr/>
        <a:lstStyle/>
        <a:p>
          <a:pPr>
            <a:lnSpc>
              <a:spcPct val="100000"/>
            </a:lnSpc>
          </a:pPr>
          <a:endParaRPr lang="en-US"/>
        </a:p>
      </dgm:t>
    </dgm:pt>
    <dgm:pt modelId="{EAC60915-A1C3-4AD0-846F-C1A02B866465}">
      <dgm:prSet/>
      <dgm:spPr/>
      <dgm:t>
        <a:bodyPr/>
        <a:lstStyle/>
        <a:p>
          <a:pPr>
            <a:lnSpc>
              <a:spcPct val="100000"/>
            </a:lnSpc>
          </a:pPr>
          <a:r>
            <a:rPr lang="en-US" b="1"/>
            <a:t>Face recognition system has been widely used in recent years for security and access control, </a:t>
          </a:r>
          <a:endParaRPr lang="en-US"/>
        </a:p>
      </dgm:t>
    </dgm:pt>
    <dgm:pt modelId="{739FE47A-F0E8-46C5-BFF5-6F301C7175EF}" type="parTrans" cxnId="{3BDD8B09-C6CD-4AFD-9106-735AC8790742}">
      <dgm:prSet/>
      <dgm:spPr/>
      <dgm:t>
        <a:bodyPr/>
        <a:lstStyle/>
        <a:p>
          <a:endParaRPr lang="en-US"/>
        </a:p>
      </dgm:t>
    </dgm:pt>
    <dgm:pt modelId="{83B9807A-81C1-4D5F-93A9-C68300A88FEE}" type="sibTrans" cxnId="{3BDD8B09-C6CD-4AFD-9106-735AC8790742}">
      <dgm:prSet/>
      <dgm:spPr/>
      <dgm:t>
        <a:bodyPr/>
        <a:lstStyle/>
        <a:p>
          <a:pPr>
            <a:lnSpc>
              <a:spcPct val="100000"/>
            </a:lnSpc>
          </a:pPr>
          <a:endParaRPr lang="en-US"/>
        </a:p>
      </dgm:t>
    </dgm:pt>
    <dgm:pt modelId="{7276F9F5-BB39-4787-BC55-EB4A576C9BE5}">
      <dgm:prSet/>
      <dgm:spPr/>
      <dgm:t>
        <a:bodyPr/>
        <a:lstStyle/>
        <a:p>
          <a:pPr>
            <a:lnSpc>
              <a:spcPct val="100000"/>
            </a:lnSpc>
          </a:pPr>
          <a:r>
            <a:rPr lang="en-US" b="1"/>
            <a:t>like other security system that rely on biometrics such as fingerprint or eye IRIS</a:t>
          </a:r>
          <a:endParaRPr lang="en-US"/>
        </a:p>
      </dgm:t>
    </dgm:pt>
    <dgm:pt modelId="{27825A82-5108-4C0E-9492-F2B658BE2D80}" type="parTrans" cxnId="{C28D96E2-1E06-456C-906A-E48440120C6E}">
      <dgm:prSet/>
      <dgm:spPr/>
      <dgm:t>
        <a:bodyPr/>
        <a:lstStyle/>
        <a:p>
          <a:endParaRPr lang="en-US"/>
        </a:p>
      </dgm:t>
    </dgm:pt>
    <dgm:pt modelId="{6B1725F4-9C8A-47EF-B7FF-C3B0D209E174}" type="sibTrans" cxnId="{C28D96E2-1E06-456C-906A-E48440120C6E}">
      <dgm:prSet/>
      <dgm:spPr/>
      <dgm:t>
        <a:bodyPr/>
        <a:lstStyle/>
        <a:p>
          <a:endParaRPr lang="en-US"/>
        </a:p>
      </dgm:t>
    </dgm:pt>
    <dgm:pt modelId="{CE56EC06-26D7-4EA4-8F4A-B87EDEDCF97C}" type="pres">
      <dgm:prSet presAssocID="{B7219E03-E9CA-405F-BB64-0A68F1B83EFF}" presName="root" presStyleCnt="0">
        <dgm:presLayoutVars>
          <dgm:dir/>
          <dgm:resizeHandles val="exact"/>
        </dgm:presLayoutVars>
      </dgm:prSet>
      <dgm:spPr/>
    </dgm:pt>
    <dgm:pt modelId="{F0F06C5E-73BF-487A-9EF2-760C8410B989}" type="pres">
      <dgm:prSet presAssocID="{B7219E03-E9CA-405F-BB64-0A68F1B83EFF}" presName="container" presStyleCnt="0">
        <dgm:presLayoutVars>
          <dgm:dir/>
          <dgm:resizeHandles val="exact"/>
        </dgm:presLayoutVars>
      </dgm:prSet>
      <dgm:spPr/>
    </dgm:pt>
    <dgm:pt modelId="{530DF5E5-DEDF-47E2-93DD-2DD7C7C3A010}" type="pres">
      <dgm:prSet presAssocID="{B07721D0-55DD-46F7-B1D7-7930C5A8D1F6}" presName="compNode" presStyleCnt="0"/>
      <dgm:spPr/>
    </dgm:pt>
    <dgm:pt modelId="{C67EDC73-B217-4AA1-8713-DE74D341EBC4}" type="pres">
      <dgm:prSet presAssocID="{B07721D0-55DD-46F7-B1D7-7930C5A8D1F6}" presName="iconBgRect" presStyleLbl="bgShp" presStyleIdx="0" presStyleCnt="4"/>
      <dgm:spPr/>
    </dgm:pt>
    <dgm:pt modelId="{FD53DF92-8BDD-4B59-BFE1-E9EC445E03AA}" type="pres">
      <dgm:prSet presAssocID="{B07721D0-55DD-46F7-B1D7-7930C5A8D1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C83D88B-282D-4FA5-BA51-ADF78CCB3E6B}" type="pres">
      <dgm:prSet presAssocID="{B07721D0-55DD-46F7-B1D7-7930C5A8D1F6}" presName="spaceRect" presStyleCnt="0"/>
      <dgm:spPr/>
    </dgm:pt>
    <dgm:pt modelId="{AB910FB7-889E-44BD-BC48-0F9801CFDE79}" type="pres">
      <dgm:prSet presAssocID="{B07721D0-55DD-46F7-B1D7-7930C5A8D1F6}" presName="textRect" presStyleLbl="revTx" presStyleIdx="0" presStyleCnt="4">
        <dgm:presLayoutVars>
          <dgm:chMax val="1"/>
          <dgm:chPref val="1"/>
        </dgm:presLayoutVars>
      </dgm:prSet>
      <dgm:spPr/>
    </dgm:pt>
    <dgm:pt modelId="{4DF77ED0-1A40-48A1-9630-04ED06FDDE68}" type="pres">
      <dgm:prSet presAssocID="{FBB5F32E-9054-4548-94E5-2013C913FD54}" presName="sibTrans" presStyleLbl="sibTrans2D1" presStyleIdx="0" presStyleCnt="0"/>
      <dgm:spPr/>
    </dgm:pt>
    <dgm:pt modelId="{082696D9-5AF6-43A7-AB14-0AFAD9C4A693}" type="pres">
      <dgm:prSet presAssocID="{FC2752D9-377A-4E40-8B6E-83686679EBB1}" presName="compNode" presStyleCnt="0"/>
      <dgm:spPr/>
    </dgm:pt>
    <dgm:pt modelId="{DA56C0AD-88E0-443F-AFD5-FB870C8B6492}" type="pres">
      <dgm:prSet presAssocID="{FC2752D9-377A-4E40-8B6E-83686679EBB1}" presName="iconBgRect" presStyleLbl="bgShp" presStyleIdx="1" presStyleCnt="4"/>
      <dgm:spPr/>
    </dgm:pt>
    <dgm:pt modelId="{9911C4C9-16F2-4356-91FE-5A7C97FF72EE}" type="pres">
      <dgm:prSet presAssocID="{FC2752D9-377A-4E40-8B6E-83686679EB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931506F-E5EF-462D-B39A-7EFBF66654FA}" type="pres">
      <dgm:prSet presAssocID="{FC2752D9-377A-4E40-8B6E-83686679EBB1}" presName="spaceRect" presStyleCnt="0"/>
      <dgm:spPr/>
    </dgm:pt>
    <dgm:pt modelId="{F4813D43-F8FF-4AD8-887D-9B768F658C86}" type="pres">
      <dgm:prSet presAssocID="{FC2752D9-377A-4E40-8B6E-83686679EBB1}" presName="textRect" presStyleLbl="revTx" presStyleIdx="1" presStyleCnt="4">
        <dgm:presLayoutVars>
          <dgm:chMax val="1"/>
          <dgm:chPref val="1"/>
        </dgm:presLayoutVars>
      </dgm:prSet>
      <dgm:spPr/>
    </dgm:pt>
    <dgm:pt modelId="{FA7F4387-D4C3-4C51-ABDD-0609D68332DD}" type="pres">
      <dgm:prSet presAssocID="{66844062-CC39-40F7-8AD5-067FFAD4DAF2}" presName="sibTrans" presStyleLbl="sibTrans2D1" presStyleIdx="0" presStyleCnt="0"/>
      <dgm:spPr/>
    </dgm:pt>
    <dgm:pt modelId="{0115BE88-7F06-4A36-BC68-D2EB8322EE88}" type="pres">
      <dgm:prSet presAssocID="{EAC60915-A1C3-4AD0-846F-C1A02B866465}" presName="compNode" presStyleCnt="0"/>
      <dgm:spPr/>
    </dgm:pt>
    <dgm:pt modelId="{C0EDB3E7-9711-4B04-990C-8F606D29B4EC}" type="pres">
      <dgm:prSet presAssocID="{EAC60915-A1C3-4AD0-846F-C1A02B866465}" presName="iconBgRect" presStyleLbl="bgShp" presStyleIdx="2" presStyleCnt="4"/>
      <dgm:spPr/>
    </dgm:pt>
    <dgm:pt modelId="{A55C900F-EE3B-4815-9213-FAE19D8AE59B}" type="pres">
      <dgm:prSet presAssocID="{EAC60915-A1C3-4AD0-846F-C1A02B8664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BB818D10-CA12-47B9-9BC0-57146F28F899}" type="pres">
      <dgm:prSet presAssocID="{EAC60915-A1C3-4AD0-846F-C1A02B866465}" presName="spaceRect" presStyleCnt="0"/>
      <dgm:spPr/>
    </dgm:pt>
    <dgm:pt modelId="{1B24B782-2638-45E2-8E45-A1F291CA4F2B}" type="pres">
      <dgm:prSet presAssocID="{EAC60915-A1C3-4AD0-846F-C1A02B866465}" presName="textRect" presStyleLbl="revTx" presStyleIdx="2" presStyleCnt="4">
        <dgm:presLayoutVars>
          <dgm:chMax val="1"/>
          <dgm:chPref val="1"/>
        </dgm:presLayoutVars>
      </dgm:prSet>
      <dgm:spPr/>
    </dgm:pt>
    <dgm:pt modelId="{82CFF7CA-9D83-4410-ADD4-B334CBF6600F}" type="pres">
      <dgm:prSet presAssocID="{83B9807A-81C1-4D5F-93A9-C68300A88FEE}" presName="sibTrans" presStyleLbl="sibTrans2D1" presStyleIdx="0" presStyleCnt="0"/>
      <dgm:spPr/>
    </dgm:pt>
    <dgm:pt modelId="{BF3E871D-B7C8-4670-BB69-11BB7E1143E1}" type="pres">
      <dgm:prSet presAssocID="{7276F9F5-BB39-4787-BC55-EB4A576C9BE5}" presName="compNode" presStyleCnt="0"/>
      <dgm:spPr/>
    </dgm:pt>
    <dgm:pt modelId="{1DFA100D-4807-4B29-B4D1-32BC1DFD764D}" type="pres">
      <dgm:prSet presAssocID="{7276F9F5-BB39-4787-BC55-EB4A576C9BE5}" presName="iconBgRect" presStyleLbl="bgShp" presStyleIdx="3" presStyleCnt="4"/>
      <dgm:spPr/>
    </dgm:pt>
    <dgm:pt modelId="{9476C3E9-A6A0-420C-B617-E590D9120E5B}" type="pres">
      <dgm:prSet presAssocID="{7276F9F5-BB39-4787-BC55-EB4A576C9B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69A2B8F6-8D9C-4C04-8F16-436C144D2A58}" type="pres">
      <dgm:prSet presAssocID="{7276F9F5-BB39-4787-BC55-EB4A576C9BE5}" presName="spaceRect" presStyleCnt="0"/>
      <dgm:spPr/>
    </dgm:pt>
    <dgm:pt modelId="{2D0765CB-A64D-42A7-89F0-969C93519C7D}" type="pres">
      <dgm:prSet presAssocID="{7276F9F5-BB39-4787-BC55-EB4A576C9BE5}" presName="textRect" presStyleLbl="revTx" presStyleIdx="3" presStyleCnt="4">
        <dgm:presLayoutVars>
          <dgm:chMax val="1"/>
          <dgm:chPref val="1"/>
        </dgm:presLayoutVars>
      </dgm:prSet>
      <dgm:spPr/>
    </dgm:pt>
  </dgm:ptLst>
  <dgm:cxnLst>
    <dgm:cxn modelId="{EE95E104-0778-41F6-9410-995026734DC7}" type="presOf" srcId="{FC2752D9-377A-4E40-8B6E-83686679EBB1}" destId="{F4813D43-F8FF-4AD8-887D-9B768F658C86}" srcOrd="0" destOrd="0" presId="urn:microsoft.com/office/officeart/2018/2/layout/IconCircleList"/>
    <dgm:cxn modelId="{3BDD8B09-C6CD-4AFD-9106-735AC8790742}" srcId="{B7219E03-E9CA-405F-BB64-0A68F1B83EFF}" destId="{EAC60915-A1C3-4AD0-846F-C1A02B866465}" srcOrd="2" destOrd="0" parTransId="{739FE47A-F0E8-46C5-BFF5-6F301C7175EF}" sibTransId="{83B9807A-81C1-4D5F-93A9-C68300A88FEE}"/>
    <dgm:cxn modelId="{31CD971B-62A7-4978-BE98-7C2B01693F05}" type="presOf" srcId="{66844062-CC39-40F7-8AD5-067FFAD4DAF2}" destId="{FA7F4387-D4C3-4C51-ABDD-0609D68332DD}" srcOrd="0" destOrd="0" presId="urn:microsoft.com/office/officeart/2018/2/layout/IconCircleList"/>
    <dgm:cxn modelId="{DCBCD821-7BFE-461D-8833-271F3D7EB20A}" type="presOf" srcId="{FBB5F32E-9054-4548-94E5-2013C913FD54}" destId="{4DF77ED0-1A40-48A1-9630-04ED06FDDE68}" srcOrd="0" destOrd="0" presId="urn:microsoft.com/office/officeart/2018/2/layout/IconCircleList"/>
    <dgm:cxn modelId="{0FC01D79-6F69-45C4-8EBB-394F9C01C430}" srcId="{B7219E03-E9CA-405F-BB64-0A68F1B83EFF}" destId="{FC2752D9-377A-4E40-8B6E-83686679EBB1}" srcOrd="1" destOrd="0" parTransId="{D5F62C39-42A1-4816-B8C8-027E684281DC}" sibTransId="{66844062-CC39-40F7-8AD5-067FFAD4DAF2}"/>
    <dgm:cxn modelId="{5A983F5A-C331-4B13-A477-466C90235834}" srcId="{B7219E03-E9CA-405F-BB64-0A68F1B83EFF}" destId="{B07721D0-55DD-46F7-B1D7-7930C5A8D1F6}" srcOrd="0" destOrd="0" parTransId="{1CA9D933-DE68-4391-9180-E719164D6795}" sibTransId="{FBB5F32E-9054-4548-94E5-2013C913FD54}"/>
    <dgm:cxn modelId="{91D28A7C-DA4F-454A-986D-2D68D53369DF}" type="presOf" srcId="{B07721D0-55DD-46F7-B1D7-7930C5A8D1F6}" destId="{AB910FB7-889E-44BD-BC48-0F9801CFDE79}" srcOrd="0" destOrd="0" presId="urn:microsoft.com/office/officeart/2018/2/layout/IconCircleList"/>
    <dgm:cxn modelId="{D17C55A0-A730-4826-9237-169D31102B7C}" type="presOf" srcId="{B7219E03-E9CA-405F-BB64-0A68F1B83EFF}" destId="{CE56EC06-26D7-4EA4-8F4A-B87EDEDCF97C}" srcOrd="0" destOrd="0" presId="urn:microsoft.com/office/officeart/2018/2/layout/IconCircleList"/>
    <dgm:cxn modelId="{BEAB96B9-A562-4BD6-BDDB-61A0666349C1}" type="presOf" srcId="{EAC60915-A1C3-4AD0-846F-C1A02B866465}" destId="{1B24B782-2638-45E2-8E45-A1F291CA4F2B}" srcOrd="0" destOrd="0" presId="urn:microsoft.com/office/officeart/2018/2/layout/IconCircleList"/>
    <dgm:cxn modelId="{3DEC39D7-6A73-48FC-A2F6-674FBDD89929}" type="presOf" srcId="{83B9807A-81C1-4D5F-93A9-C68300A88FEE}" destId="{82CFF7CA-9D83-4410-ADD4-B334CBF6600F}" srcOrd="0" destOrd="0" presId="urn:microsoft.com/office/officeart/2018/2/layout/IconCircleList"/>
    <dgm:cxn modelId="{E7709EE0-1CD0-4505-823D-005D09048F63}" type="presOf" srcId="{7276F9F5-BB39-4787-BC55-EB4A576C9BE5}" destId="{2D0765CB-A64D-42A7-89F0-969C93519C7D}" srcOrd="0" destOrd="0" presId="urn:microsoft.com/office/officeart/2018/2/layout/IconCircleList"/>
    <dgm:cxn modelId="{C28D96E2-1E06-456C-906A-E48440120C6E}" srcId="{B7219E03-E9CA-405F-BB64-0A68F1B83EFF}" destId="{7276F9F5-BB39-4787-BC55-EB4A576C9BE5}" srcOrd="3" destOrd="0" parTransId="{27825A82-5108-4C0E-9492-F2B658BE2D80}" sibTransId="{6B1725F4-9C8A-47EF-B7FF-C3B0D209E174}"/>
    <dgm:cxn modelId="{4E9A4173-C523-44C8-9E70-E1303AA2F7EF}" type="presParOf" srcId="{CE56EC06-26D7-4EA4-8F4A-B87EDEDCF97C}" destId="{F0F06C5E-73BF-487A-9EF2-760C8410B989}" srcOrd="0" destOrd="0" presId="urn:microsoft.com/office/officeart/2018/2/layout/IconCircleList"/>
    <dgm:cxn modelId="{CFBA1656-913A-4CF0-805F-1C007EE94AF7}" type="presParOf" srcId="{F0F06C5E-73BF-487A-9EF2-760C8410B989}" destId="{530DF5E5-DEDF-47E2-93DD-2DD7C7C3A010}" srcOrd="0" destOrd="0" presId="urn:microsoft.com/office/officeart/2018/2/layout/IconCircleList"/>
    <dgm:cxn modelId="{35643AA4-2031-4697-9BF2-6A783B699665}" type="presParOf" srcId="{530DF5E5-DEDF-47E2-93DD-2DD7C7C3A010}" destId="{C67EDC73-B217-4AA1-8713-DE74D341EBC4}" srcOrd="0" destOrd="0" presId="urn:microsoft.com/office/officeart/2018/2/layout/IconCircleList"/>
    <dgm:cxn modelId="{C61A94E3-94A4-4DC8-A9B8-B16954071AC1}" type="presParOf" srcId="{530DF5E5-DEDF-47E2-93DD-2DD7C7C3A010}" destId="{FD53DF92-8BDD-4B59-BFE1-E9EC445E03AA}" srcOrd="1" destOrd="0" presId="urn:microsoft.com/office/officeart/2018/2/layout/IconCircleList"/>
    <dgm:cxn modelId="{B0A6B61C-58D9-4C71-A323-1554F4AAD00F}" type="presParOf" srcId="{530DF5E5-DEDF-47E2-93DD-2DD7C7C3A010}" destId="{0C83D88B-282D-4FA5-BA51-ADF78CCB3E6B}" srcOrd="2" destOrd="0" presId="urn:microsoft.com/office/officeart/2018/2/layout/IconCircleList"/>
    <dgm:cxn modelId="{C41E2C15-A9A5-45A4-BD03-6F8366267929}" type="presParOf" srcId="{530DF5E5-DEDF-47E2-93DD-2DD7C7C3A010}" destId="{AB910FB7-889E-44BD-BC48-0F9801CFDE79}" srcOrd="3" destOrd="0" presId="urn:microsoft.com/office/officeart/2018/2/layout/IconCircleList"/>
    <dgm:cxn modelId="{FA62E759-58C2-4DCB-BE19-B05D9D0781C7}" type="presParOf" srcId="{F0F06C5E-73BF-487A-9EF2-760C8410B989}" destId="{4DF77ED0-1A40-48A1-9630-04ED06FDDE68}" srcOrd="1" destOrd="0" presId="urn:microsoft.com/office/officeart/2018/2/layout/IconCircleList"/>
    <dgm:cxn modelId="{FA5E473B-5E70-41FB-BAAD-560592F531F4}" type="presParOf" srcId="{F0F06C5E-73BF-487A-9EF2-760C8410B989}" destId="{082696D9-5AF6-43A7-AB14-0AFAD9C4A693}" srcOrd="2" destOrd="0" presId="urn:microsoft.com/office/officeart/2018/2/layout/IconCircleList"/>
    <dgm:cxn modelId="{A54571DE-20C0-47EE-9E00-31B82D9216AD}" type="presParOf" srcId="{082696D9-5AF6-43A7-AB14-0AFAD9C4A693}" destId="{DA56C0AD-88E0-443F-AFD5-FB870C8B6492}" srcOrd="0" destOrd="0" presId="urn:microsoft.com/office/officeart/2018/2/layout/IconCircleList"/>
    <dgm:cxn modelId="{5FB2844F-9DF2-4F02-BBAE-F5F3073912B4}" type="presParOf" srcId="{082696D9-5AF6-43A7-AB14-0AFAD9C4A693}" destId="{9911C4C9-16F2-4356-91FE-5A7C97FF72EE}" srcOrd="1" destOrd="0" presId="urn:microsoft.com/office/officeart/2018/2/layout/IconCircleList"/>
    <dgm:cxn modelId="{32705180-296E-4FDD-8B80-2B95A3CE14F3}" type="presParOf" srcId="{082696D9-5AF6-43A7-AB14-0AFAD9C4A693}" destId="{E931506F-E5EF-462D-B39A-7EFBF66654FA}" srcOrd="2" destOrd="0" presId="urn:microsoft.com/office/officeart/2018/2/layout/IconCircleList"/>
    <dgm:cxn modelId="{B05B1976-0D9B-4CC3-98A0-DA9DFF3FA988}" type="presParOf" srcId="{082696D9-5AF6-43A7-AB14-0AFAD9C4A693}" destId="{F4813D43-F8FF-4AD8-887D-9B768F658C86}" srcOrd="3" destOrd="0" presId="urn:microsoft.com/office/officeart/2018/2/layout/IconCircleList"/>
    <dgm:cxn modelId="{46D93433-089C-483B-82A7-FE5BBE7A2A05}" type="presParOf" srcId="{F0F06C5E-73BF-487A-9EF2-760C8410B989}" destId="{FA7F4387-D4C3-4C51-ABDD-0609D68332DD}" srcOrd="3" destOrd="0" presId="urn:microsoft.com/office/officeart/2018/2/layout/IconCircleList"/>
    <dgm:cxn modelId="{A26539FC-5D8A-418D-80BC-D71F96977E14}" type="presParOf" srcId="{F0F06C5E-73BF-487A-9EF2-760C8410B989}" destId="{0115BE88-7F06-4A36-BC68-D2EB8322EE88}" srcOrd="4" destOrd="0" presId="urn:microsoft.com/office/officeart/2018/2/layout/IconCircleList"/>
    <dgm:cxn modelId="{9219E8D9-03C0-4A8F-AFCD-FF8700E77EF4}" type="presParOf" srcId="{0115BE88-7F06-4A36-BC68-D2EB8322EE88}" destId="{C0EDB3E7-9711-4B04-990C-8F606D29B4EC}" srcOrd="0" destOrd="0" presId="urn:microsoft.com/office/officeart/2018/2/layout/IconCircleList"/>
    <dgm:cxn modelId="{AE1EC871-102E-49EF-829E-5803A8AA9ED4}" type="presParOf" srcId="{0115BE88-7F06-4A36-BC68-D2EB8322EE88}" destId="{A55C900F-EE3B-4815-9213-FAE19D8AE59B}" srcOrd="1" destOrd="0" presId="urn:microsoft.com/office/officeart/2018/2/layout/IconCircleList"/>
    <dgm:cxn modelId="{E1D056C3-E764-4DE3-A44D-5E364AD6627C}" type="presParOf" srcId="{0115BE88-7F06-4A36-BC68-D2EB8322EE88}" destId="{BB818D10-CA12-47B9-9BC0-57146F28F899}" srcOrd="2" destOrd="0" presId="urn:microsoft.com/office/officeart/2018/2/layout/IconCircleList"/>
    <dgm:cxn modelId="{3811A28A-AF94-4039-B41D-EE3E87B70D1B}" type="presParOf" srcId="{0115BE88-7F06-4A36-BC68-D2EB8322EE88}" destId="{1B24B782-2638-45E2-8E45-A1F291CA4F2B}" srcOrd="3" destOrd="0" presId="urn:microsoft.com/office/officeart/2018/2/layout/IconCircleList"/>
    <dgm:cxn modelId="{8E273D16-EA3C-4172-B8A3-107799A72AEE}" type="presParOf" srcId="{F0F06C5E-73BF-487A-9EF2-760C8410B989}" destId="{82CFF7CA-9D83-4410-ADD4-B334CBF6600F}" srcOrd="5" destOrd="0" presId="urn:microsoft.com/office/officeart/2018/2/layout/IconCircleList"/>
    <dgm:cxn modelId="{19900F36-7C4F-47C5-9FCF-815548017690}" type="presParOf" srcId="{F0F06C5E-73BF-487A-9EF2-760C8410B989}" destId="{BF3E871D-B7C8-4670-BB69-11BB7E1143E1}" srcOrd="6" destOrd="0" presId="urn:microsoft.com/office/officeart/2018/2/layout/IconCircleList"/>
    <dgm:cxn modelId="{6610F308-EAAC-482B-B093-7AFF40DAA6B0}" type="presParOf" srcId="{BF3E871D-B7C8-4670-BB69-11BB7E1143E1}" destId="{1DFA100D-4807-4B29-B4D1-32BC1DFD764D}" srcOrd="0" destOrd="0" presId="urn:microsoft.com/office/officeart/2018/2/layout/IconCircleList"/>
    <dgm:cxn modelId="{0C1D6738-13A5-4731-9E35-A5D78E7608C7}" type="presParOf" srcId="{BF3E871D-B7C8-4670-BB69-11BB7E1143E1}" destId="{9476C3E9-A6A0-420C-B617-E590D9120E5B}" srcOrd="1" destOrd="0" presId="urn:microsoft.com/office/officeart/2018/2/layout/IconCircleList"/>
    <dgm:cxn modelId="{05C1AD0A-6BC4-4F45-870D-C52E09E6AEED}" type="presParOf" srcId="{BF3E871D-B7C8-4670-BB69-11BB7E1143E1}" destId="{69A2B8F6-8D9C-4C04-8F16-436C144D2A58}" srcOrd="2" destOrd="0" presId="urn:microsoft.com/office/officeart/2018/2/layout/IconCircleList"/>
    <dgm:cxn modelId="{B109748A-518A-4060-93F9-E9839B41C8FA}" type="presParOf" srcId="{BF3E871D-B7C8-4670-BB69-11BB7E1143E1}" destId="{2D0765CB-A64D-42A7-89F0-969C93519C7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EDC73-B217-4AA1-8713-DE74D341EBC4}">
      <dsp:nvSpPr>
        <dsp:cNvPr id="0" name=""/>
        <dsp:cNvSpPr/>
      </dsp:nvSpPr>
      <dsp:spPr>
        <a:xfrm>
          <a:off x="272502" y="595285"/>
          <a:ext cx="1366969" cy="13669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3DF92-8BDD-4B59-BFE1-E9EC445E03AA}">
      <dsp:nvSpPr>
        <dsp:cNvPr id="0" name=""/>
        <dsp:cNvSpPr/>
      </dsp:nvSpPr>
      <dsp:spPr>
        <a:xfrm>
          <a:off x="559566" y="882348"/>
          <a:ext cx="792842" cy="7928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910FB7-889E-44BD-BC48-0F9801CFDE79}">
      <dsp:nvSpPr>
        <dsp:cNvPr id="0" name=""/>
        <dsp:cNvSpPr/>
      </dsp:nvSpPr>
      <dsp:spPr>
        <a:xfrm>
          <a:off x="1932393" y="595285"/>
          <a:ext cx="3222141" cy="136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Face recognition system is an application to verify a persons identity by comparing pictures taken recently from a digital camera or VCR , and </a:t>
          </a:r>
          <a:endParaRPr lang="en-US" sz="1700" kern="1200"/>
        </a:p>
      </dsp:txBody>
      <dsp:txXfrm>
        <a:off x="1932393" y="595285"/>
        <a:ext cx="3222141" cy="1366969"/>
      </dsp:txXfrm>
    </dsp:sp>
    <dsp:sp modelId="{DA56C0AD-88E0-443F-AFD5-FB870C8B6492}">
      <dsp:nvSpPr>
        <dsp:cNvPr id="0" name=""/>
        <dsp:cNvSpPr/>
      </dsp:nvSpPr>
      <dsp:spPr>
        <a:xfrm>
          <a:off x="5715968" y="595285"/>
          <a:ext cx="1366969" cy="1366969"/>
        </a:xfrm>
        <a:prstGeom prst="ellipse">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dsp:style>
    </dsp:sp>
    <dsp:sp modelId="{9911C4C9-16F2-4356-91FE-5A7C97FF72EE}">
      <dsp:nvSpPr>
        <dsp:cNvPr id="0" name=""/>
        <dsp:cNvSpPr/>
      </dsp:nvSpPr>
      <dsp:spPr>
        <a:xfrm>
          <a:off x="6003032" y="882348"/>
          <a:ext cx="792842" cy="7928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13D43-F8FF-4AD8-887D-9B768F658C86}">
      <dsp:nvSpPr>
        <dsp:cNvPr id="0" name=""/>
        <dsp:cNvSpPr/>
      </dsp:nvSpPr>
      <dsp:spPr>
        <a:xfrm>
          <a:off x="7375859" y="595285"/>
          <a:ext cx="3222141" cy="136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compare with the images stored in the system database.</a:t>
          </a:r>
          <a:endParaRPr lang="en-US" sz="1700" kern="1200"/>
        </a:p>
      </dsp:txBody>
      <dsp:txXfrm>
        <a:off x="7375859" y="595285"/>
        <a:ext cx="3222141" cy="1366969"/>
      </dsp:txXfrm>
    </dsp:sp>
    <dsp:sp modelId="{C0EDB3E7-9711-4B04-990C-8F606D29B4EC}">
      <dsp:nvSpPr>
        <dsp:cNvPr id="0" name=""/>
        <dsp:cNvSpPr/>
      </dsp:nvSpPr>
      <dsp:spPr>
        <a:xfrm>
          <a:off x="272502" y="2766069"/>
          <a:ext cx="1366969" cy="1366969"/>
        </a:xfrm>
        <a:prstGeom prst="ellipse">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dsp:style>
    </dsp:sp>
    <dsp:sp modelId="{A55C900F-EE3B-4815-9213-FAE19D8AE59B}">
      <dsp:nvSpPr>
        <dsp:cNvPr id="0" name=""/>
        <dsp:cNvSpPr/>
      </dsp:nvSpPr>
      <dsp:spPr>
        <a:xfrm>
          <a:off x="559566" y="3053133"/>
          <a:ext cx="792842" cy="7928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24B782-2638-45E2-8E45-A1F291CA4F2B}">
      <dsp:nvSpPr>
        <dsp:cNvPr id="0" name=""/>
        <dsp:cNvSpPr/>
      </dsp:nvSpPr>
      <dsp:spPr>
        <a:xfrm>
          <a:off x="1932393" y="2766069"/>
          <a:ext cx="3222141" cy="136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Face recognition system has been widely used in recent years for security and access control, </a:t>
          </a:r>
          <a:endParaRPr lang="en-US" sz="1700" kern="1200"/>
        </a:p>
      </dsp:txBody>
      <dsp:txXfrm>
        <a:off x="1932393" y="2766069"/>
        <a:ext cx="3222141" cy="1366969"/>
      </dsp:txXfrm>
    </dsp:sp>
    <dsp:sp modelId="{1DFA100D-4807-4B29-B4D1-32BC1DFD764D}">
      <dsp:nvSpPr>
        <dsp:cNvPr id="0" name=""/>
        <dsp:cNvSpPr/>
      </dsp:nvSpPr>
      <dsp:spPr>
        <a:xfrm>
          <a:off x="5715968" y="2766069"/>
          <a:ext cx="1366969" cy="1366969"/>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9476C3E9-A6A0-420C-B617-E590D9120E5B}">
      <dsp:nvSpPr>
        <dsp:cNvPr id="0" name=""/>
        <dsp:cNvSpPr/>
      </dsp:nvSpPr>
      <dsp:spPr>
        <a:xfrm>
          <a:off x="6003032" y="3053133"/>
          <a:ext cx="792842" cy="7928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765CB-A64D-42A7-89F0-969C93519C7D}">
      <dsp:nvSpPr>
        <dsp:cNvPr id="0" name=""/>
        <dsp:cNvSpPr/>
      </dsp:nvSpPr>
      <dsp:spPr>
        <a:xfrm>
          <a:off x="7375859" y="2766069"/>
          <a:ext cx="3222141" cy="1366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like other security system that rely on biometrics such as fingerprint or eye IRIS</a:t>
          </a:r>
          <a:endParaRPr lang="en-US" sz="1700" kern="1200"/>
        </a:p>
      </dsp:txBody>
      <dsp:txXfrm>
        <a:off x="7375859" y="2766069"/>
        <a:ext cx="3222141" cy="13669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3403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3562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227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300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1981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52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15646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139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233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026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8500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0392238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lacklistednews.com/article/80352/as-us-government-report-reveals-facial-recognition-tech-widely-used-weflinked-israeli-facial.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freepngimg.com/png/9241-animation-png-hd"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a:extLst>
              <a:ext uri="{FF2B5EF4-FFF2-40B4-BE49-F238E27FC236}">
                <a16:creationId xmlns:a16="http://schemas.microsoft.com/office/drawing/2014/main" id="{470F6CB5-0C6A-C314-E135-6659DF7A5FE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0689"/>
          <a:stretch/>
        </p:blipFill>
        <p:spPr>
          <a:xfrm>
            <a:off x="1" y="10"/>
            <a:ext cx="9669642"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54F7D400-143F-9D91-44AF-44A9FCB55EAC}"/>
              </a:ext>
            </a:extLst>
          </p:cNvPr>
          <p:cNvSpPr>
            <a:spLocks noGrp="1"/>
          </p:cNvSpPr>
          <p:nvPr>
            <p:ph type="ctrTitle"/>
          </p:nvPr>
        </p:nvSpPr>
        <p:spPr>
          <a:xfrm>
            <a:off x="8144169" y="1630707"/>
            <a:ext cx="3445765" cy="3692028"/>
          </a:xfrm>
          <a:noFill/>
        </p:spPr>
        <p:txBody>
          <a:bodyPr>
            <a:normAutofit fontScale="90000"/>
          </a:bodyPr>
          <a:lstStyle/>
          <a:p>
            <a:pPr algn="l"/>
            <a:br>
              <a:rPr lang="en-US" sz="4000" i="1" dirty="0">
                <a:cs typeface="Calibri Light"/>
              </a:rPr>
            </a:br>
            <a:r>
              <a:rPr lang="en-US" sz="4900" b="1" i="1" dirty="0">
                <a:cs typeface="Calibri Light"/>
              </a:rPr>
              <a:t>Face Recognition</a:t>
            </a:r>
            <a:br>
              <a:rPr lang="en-US" sz="4900" b="1" i="1" dirty="0">
                <a:cs typeface="Calibri Light"/>
              </a:rPr>
            </a:br>
            <a:r>
              <a:rPr lang="en-US" sz="4900" b="1" i="1" dirty="0">
                <a:cs typeface="Calibri Light"/>
              </a:rPr>
              <a:t>Data Analysis</a:t>
            </a:r>
            <a:br>
              <a:rPr lang="en-US" sz="4900" b="1" i="1" dirty="0">
                <a:cs typeface="Calibri Light"/>
              </a:rPr>
            </a:br>
            <a:r>
              <a:rPr lang="en-US" sz="4900" b="1" i="1" dirty="0">
                <a:cs typeface="Calibri Light"/>
              </a:rPr>
              <a:t>by</a:t>
            </a:r>
            <a:br>
              <a:rPr lang="en-US" sz="4900" b="1" i="1" dirty="0">
                <a:cs typeface="Calibri Light"/>
              </a:rPr>
            </a:br>
            <a:r>
              <a:rPr lang="en-US" sz="4900" b="1" i="1" dirty="0">
                <a:cs typeface="Calibri Light"/>
              </a:rPr>
              <a:t>Dhanush M</a:t>
            </a:r>
          </a:p>
        </p:txBody>
      </p:sp>
      <p:sp>
        <p:nvSpPr>
          <p:cNvPr id="19" name="TextBox 18">
            <a:extLst>
              <a:ext uri="{FF2B5EF4-FFF2-40B4-BE49-F238E27FC236}">
                <a16:creationId xmlns:a16="http://schemas.microsoft.com/office/drawing/2014/main" id="{24AE6FFE-136E-FDD0-5DD7-FC95C44F0AFA}"/>
              </a:ext>
            </a:extLst>
          </p:cNvPr>
          <p:cNvSpPr txBox="1"/>
          <p:nvPr/>
        </p:nvSpPr>
        <p:spPr>
          <a:xfrm>
            <a:off x="7468399"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F1E-42A6-D08F-F81A-D9AF7B96F7F5}"/>
              </a:ext>
            </a:extLst>
          </p:cNvPr>
          <p:cNvSpPr>
            <a:spLocks noGrp="1"/>
          </p:cNvSpPr>
          <p:nvPr>
            <p:ph type="title"/>
          </p:nvPr>
        </p:nvSpPr>
        <p:spPr>
          <a:xfrm>
            <a:off x="1808967" y="-217"/>
            <a:ext cx="8574067" cy="918467"/>
          </a:xfrm>
        </p:spPr>
        <p:txBody>
          <a:bodyPr/>
          <a:lstStyle/>
          <a:p>
            <a:r>
              <a:rPr lang="en-US" b="1" u="sng" cap="all" dirty="0">
                <a:ea typeface="+mj-lt"/>
                <a:cs typeface="+mj-lt"/>
              </a:rPr>
              <a:t>Compiling and Executing Model</a:t>
            </a:r>
            <a:endParaRPr lang="en-US" dirty="0"/>
          </a:p>
        </p:txBody>
      </p:sp>
      <p:pic>
        <p:nvPicPr>
          <p:cNvPr id="4" name="Picture 4" descr="Text&#10;&#10;Description automatically generated">
            <a:extLst>
              <a:ext uri="{FF2B5EF4-FFF2-40B4-BE49-F238E27FC236}">
                <a16:creationId xmlns:a16="http://schemas.microsoft.com/office/drawing/2014/main" id="{CEB82FB5-8B14-E460-D603-B939DA884A4C}"/>
              </a:ext>
            </a:extLst>
          </p:cNvPr>
          <p:cNvPicPr>
            <a:picLocks noChangeAspect="1"/>
          </p:cNvPicPr>
          <p:nvPr/>
        </p:nvPicPr>
        <p:blipFill>
          <a:blip r:embed="rId2"/>
          <a:stretch>
            <a:fillRect/>
          </a:stretch>
        </p:blipFill>
        <p:spPr>
          <a:xfrm>
            <a:off x="799578" y="1512258"/>
            <a:ext cx="10488460" cy="1965018"/>
          </a:xfrm>
          <a:prstGeom prst="rect">
            <a:avLst/>
          </a:prstGeom>
        </p:spPr>
      </p:pic>
      <p:pic>
        <p:nvPicPr>
          <p:cNvPr id="5" name="Picture 5" descr="Text, letter&#10;&#10;Description automatically generated">
            <a:extLst>
              <a:ext uri="{FF2B5EF4-FFF2-40B4-BE49-F238E27FC236}">
                <a16:creationId xmlns:a16="http://schemas.microsoft.com/office/drawing/2014/main" id="{F2A6DE28-9084-03B5-C4A5-BBADFFB34771}"/>
              </a:ext>
            </a:extLst>
          </p:cNvPr>
          <p:cNvPicPr>
            <a:picLocks noChangeAspect="1"/>
          </p:cNvPicPr>
          <p:nvPr/>
        </p:nvPicPr>
        <p:blipFill>
          <a:blip r:embed="rId3"/>
          <a:stretch>
            <a:fillRect/>
          </a:stretch>
        </p:blipFill>
        <p:spPr>
          <a:xfrm>
            <a:off x="789139" y="3473428"/>
            <a:ext cx="10530213" cy="1247253"/>
          </a:xfrm>
          <a:prstGeom prst="rect">
            <a:avLst/>
          </a:prstGeom>
        </p:spPr>
      </p:pic>
      <p:pic>
        <p:nvPicPr>
          <p:cNvPr id="6" name="Picture 6" descr="Text, letter&#10;&#10;Description automatically generated">
            <a:extLst>
              <a:ext uri="{FF2B5EF4-FFF2-40B4-BE49-F238E27FC236}">
                <a16:creationId xmlns:a16="http://schemas.microsoft.com/office/drawing/2014/main" id="{E8244F15-B476-3946-1602-E1B587FAE018}"/>
              </a:ext>
            </a:extLst>
          </p:cNvPr>
          <p:cNvPicPr>
            <a:picLocks noChangeAspect="1"/>
          </p:cNvPicPr>
          <p:nvPr/>
        </p:nvPicPr>
        <p:blipFill>
          <a:blip r:embed="rId4"/>
          <a:stretch>
            <a:fillRect/>
          </a:stretch>
        </p:blipFill>
        <p:spPr>
          <a:xfrm>
            <a:off x="810017" y="4715593"/>
            <a:ext cx="10478021" cy="1247252"/>
          </a:xfrm>
          <a:prstGeom prst="rect">
            <a:avLst/>
          </a:prstGeom>
        </p:spPr>
      </p:pic>
    </p:spTree>
    <p:extLst>
      <p:ext uri="{BB962C8B-B14F-4D97-AF65-F5344CB8AC3E}">
        <p14:creationId xmlns:p14="http://schemas.microsoft.com/office/powerpoint/2010/main" val="3143623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3416-6BD2-CE44-21E5-91149006DB11}"/>
              </a:ext>
            </a:extLst>
          </p:cNvPr>
          <p:cNvSpPr>
            <a:spLocks noGrp="1"/>
          </p:cNvSpPr>
          <p:nvPr>
            <p:ph type="title"/>
          </p:nvPr>
        </p:nvSpPr>
        <p:spPr>
          <a:xfrm>
            <a:off x="-143005" y="563454"/>
            <a:ext cx="4983272" cy="1075043"/>
          </a:xfrm>
        </p:spPr>
        <p:txBody>
          <a:bodyPr>
            <a:normAutofit fontScale="90000"/>
          </a:bodyPr>
          <a:lstStyle/>
          <a:p>
            <a:pPr algn="ctr"/>
            <a:br>
              <a:rPr lang="en-US" dirty="0"/>
            </a:br>
            <a:r>
              <a:rPr lang="en-US" b="1" u="sng" dirty="0">
                <a:ea typeface="+mj-lt"/>
                <a:cs typeface="+mj-lt"/>
              </a:rPr>
              <a:t>Accuracy and Loss Based Model</a:t>
            </a:r>
            <a:endParaRPr lang="en-US" dirty="0"/>
          </a:p>
          <a:p>
            <a:endParaRPr lang="en-US" dirty="0">
              <a:cs typeface="Calibri Light"/>
            </a:endParaRPr>
          </a:p>
        </p:txBody>
      </p:sp>
      <p:pic>
        <p:nvPicPr>
          <p:cNvPr id="4" name="Picture 4" descr="Text&#10;&#10;Description automatically generated">
            <a:extLst>
              <a:ext uri="{FF2B5EF4-FFF2-40B4-BE49-F238E27FC236}">
                <a16:creationId xmlns:a16="http://schemas.microsoft.com/office/drawing/2014/main" id="{30F2580E-45FA-D885-43B9-F52BB9C85818}"/>
              </a:ext>
            </a:extLst>
          </p:cNvPr>
          <p:cNvPicPr>
            <a:picLocks noChangeAspect="1"/>
          </p:cNvPicPr>
          <p:nvPr/>
        </p:nvPicPr>
        <p:blipFill>
          <a:blip r:embed="rId2"/>
          <a:stretch>
            <a:fillRect/>
          </a:stretch>
        </p:blipFill>
        <p:spPr>
          <a:xfrm>
            <a:off x="79331" y="2764050"/>
            <a:ext cx="4987446" cy="2373737"/>
          </a:xfrm>
          <a:prstGeom prst="rect">
            <a:avLst/>
          </a:prstGeom>
        </p:spPr>
      </p:pic>
      <p:pic>
        <p:nvPicPr>
          <p:cNvPr id="5" name="Picture 5" descr="Chart, line chart&#10;&#10;Description automatically generated">
            <a:extLst>
              <a:ext uri="{FF2B5EF4-FFF2-40B4-BE49-F238E27FC236}">
                <a16:creationId xmlns:a16="http://schemas.microsoft.com/office/drawing/2014/main" id="{973CADE1-B286-D25C-3A5A-291356C81696}"/>
              </a:ext>
            </a:extLst>
          </p:cNvPr>
          <p:cNvPicPr>
            <a:picLocks noChangeAspect="1"/>
          </p:cNvPicPr>
          <p:nvPr/>
        </p:nvPicPr>
        <p:blipFill>
          <a:blip r:embed="rId3"/>
          <a:stretch>
            <a:fillRect/>
          </a:stretch>
        </p:blipFill>
        <p:spPr>
          <a:xfrm>
            <a:off x="5194126" y="82891"/>
            <a:ext cx="4402898" cy="3111862"/>
          </a:xfrm>
          <a:prstGeom prst="rect">
            <a:avLst/>
          </a:prstGeom>
        </p:spPr>
      </p:pic>
      <p:pic>
        <p:nvPicPr>
          <p:cNvPr id="6" name="Picture 6" descr="Chart, line chart&#10;&#10;Description automatically generated">
            <a:extLst>
              <a:ext uri="{FF2B5EF4-FFF2-40B4-BE49-F238E27FC236}">
                <a16:creationId xmlns:a16="http://schemas.microsoft.com/office/drawing/2014/main" id="{D575B8E1-627F-61B9-29C4-D7D15A707D5D}"/>
              </a:ext>
            </a:extLst>
          </p:cNvPr>
          <p:cNvPicPr>
            <a:picLocks noChangeAspect="1"/>
          </p:cNvPicPr>
          <p:nvPr/>
        </p:nvPicPr>
        <p:blipFill>
          <a:blip r:embed="rId4"/>
          <a:stretch>
            <a:fillRect/>
          </a:stretch>
        </p:blipFill>
        <p:spPr>
          <a:xfrm>
            <a:off x="5194126" y="3195036"/>
            <a:ext cx="4350706" cy="3547244"/>
          </a:xfrm>
          <a:prstGeom prst="rect">
            <a:avLst/>
          </a:prstGeom>
        </p:spPr>
      </p:pic>
      <p:pic>
        <p:nvPicPr>
          <p:cNvPr id="7" name="Picture 7">
            <a:extLst>
              <a:ext uri="{FF2B5EF4-FFF2-40B4-BE49-F238E27FC236}">
                <a16:creationId xmlns:a16="http://schemas.microsoft.com/office/drawing/2014/main" id="{64104E66-8D19-3E99-7096-E6874D954B72}"/>
              </a:ext>
            </a:extLst>
          </p:cNvPr>
          <p:cNvPicPr>
            <a:picLocks noChangeAspect="1"/>
          </p:cNvPicPr>
          <p:nvPr/>
        </p:nvPicPr>
        <p:blipFill>
          <a:blip r:embed="rId5"/>
          <a:stretch>
            <a:fillRect/>
          </a:stretch>
        </p:blipFill>
        <p:spPr>
          <a:xfrm>
            <a:off x="9819615" y="724422"/>
            <a:ext cx="2114303" cy="5409156"/>
          </a:xfrm>
          <a:prstGeom prst="rect">
            <a:avLst/>
          </a:prstGeom>
        </p:spPr>
      </p:pic>
    </p:spTree>
    <p:extLst>
      <p:ext uri="{BB962C8B-B14F-4D97-AF65-F5344CB8AC3E}">
        <p14:creationId xmlns:p14="http://schemas.microsoft.com/office/powerpoint/2010/main" val="23824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547E0-A96F-94F6-14D4-AB8D59543350}"/>
              </a:ext>
            </a:extLst>
          </p:cNvPr>
          <p:cNvSpPr>
            <a:spLocks noGrp="1"/>
          </p:cNvSpPr>
          <p:nvPr>
            <p:ph type="title"/>
          </p:nvPr>
        </p:nvSpPr>
        <p:spPr>
          <a:xfrm>
            <a:off x="1057405" y="469509"/>
            <a:ext cx="4242148" cy="918468"/>
          </a:xfrm>
        </p:spPr>
        <p:txBody>
          <a:bodyPr/>
          <a:lstStyle/>
          <a:p>
            <a:r>
              <a:rPr lang="en-US" b="1" u="sng" dirty="0">
                <a:ea typeface="+mj-lt"/>
                <a:cs typeface="+mj-lt"/>
              </a:rPr>
              <a:t>Improving Model</a:t>
            </a:r>
            <a:endParaRPr lang="en-US" dirty="0"/>
          </a:p>
        </p:txBody>
      </p:sp>
      <p:sp>
        <p:nvSpPr>
          <p:cNvPr id="3" name="Content Placeholder 2">
            <a:extLst>
              <a:ext uri="{FF2B5EF4-FFF2-40B4-BE49-F238E27FC236}">
                <a16:creationId xmlns:a16="http://schemas.microsoft.com/office/drawing/2014/main" id="{46D47345-BBE1-20EA-0A39-BA80988F9E77}"/>
              </a:ext>
            </a:extLst>
          </p:cNvPr>
          <p:cNvSpPr>
            <a:spLocks noGrp="1"/>
          </p:cNvSpPr>
          <p:nvPr>
            <p:ph idx="1"/>
          </p:nvPr>
        </p:nvSpPr>
        <p:spPr/>
        <p:txBody>
          <a:bodyPr vert="horz" lIns="91440" tIns="45720" rIns="91440" bIns="45720" rtlCol="0" anchor="t">
            <a:normAutofit/>
          </a:bodyPr>
          <a:lstStyle/>
          <a:p>
            <a:r>
              <a:rPr lang="en-US" b="1" dirty="0">
                <a:ea typeface="+mn-lt"/>
                <a:cs typeface="+mn-lt"/>
              </a:rPr>
              <a:t>Improving model by Adding parameter to the image data generator</a:t>
            </a:r>
            <a:endParaRPr lang="en-US" dirty="0">
              <a:ea typeface="+mn-lt"/>
              <a:cs typeface="+mn-lt"/>
            </a:endParaRPr>
          </a:p>
          <a:p>
            <a:endParaRPr lang="en-US" b="1" dirty="0">
              <a:cs typeface="Calibri"/>
            </a:endParaRPr>
          </a:p>
          <a:p>
            <a:pPr marL="0" indent="0">
              <a:buNone/>
            </a:pPr>
            <a:endParaRPr lang="en-US" dirty="0">
              <a:ea typeface="+mn-lt"/>
              <a:cs typeface="+mn-lt"/>
            </a:endParaRPr>
          </a:p>
          <a:p>
            <a:r>
              <a:rPr lang="en-US" b="1" dirty="0">
                <a:ea typeface="+mn-lt"/>
                <a:cs typeface="+mn-lt"/>
              </a:rPr>
              <a:t>Generating Training Data and Validation Data</a:t>
            </a:r>
            <a:endParaRPr lang="en-US" dirty="0"/>
          </a:p>
          <a:p>
            <a:endParaRPr lang="en-US" b="1" u="sng" dirty="0">
              <a:cs typeface="Calibri"/>
            </a:endParaRPr>
          </a:p>
        </p:txBody>
      </p:sp>
      <p:pic>
        <p:nvPicPr>
          <p:cNvPr id="4" name="Picture 4" descr="Text&#10;&#10;Description automatically generated">
            <a:extLst>
              <a:ext uri="{FF2B5EF4-FFF2-40B4-BE49-F238E27FC236}">
                <a16:creationId xmlns:a16="http://schemas.microsoft.com/office/drawing/2014/main" id="{560E5B93-D13E-9E16-74BF-0224B1AACE74}"/>
              </a:ext>
            </a:extLst>
          </p:cNvPr>
          <p:cNvPicPr>
            <a:picLocks noChangeAspect="1"/>
          </p:cNvPicPr>
          <p:nvPr/>
        </p:nvPicPr>
        <p:blipFill>
          <a:blip r:embed="rId2"/>
          <a:stretch>
            <a:fillRect/>
          </a:stretch>
        </p:blipFill>
        <p:spPr>
          <a:xfrm>
            <a:off x="1164920" y="2363191"/>
            <a:ext cx="6688897" cy="7850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C2B49987-B4D2-6F3C-B31B-1ECF1A6B015A}"/>
              </a:ext>
            </a:extLst>
          </p:cNvPr>
          <p:cNvPicPr>
            <a:picLocks noChangeAspect="1"/>
          </p:cNvPicPr>
          <p:nvPr/>
        </p:nvPicPr>
        <p:blipFill>
          <a:blip r:embed="rId3"/>
          <a:stretch>
            <a:fillRect/>
          </a:stretch>
        </p:blipFill>
        <p:spPr>
          <a:xfrm>
            <a:off x="1164920" y="3786794"/>
            <a:ext cx="6073035" cy="137208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92827FDC-B8F0-1615-0328-4CD666A57D46}"/>
              </a:ext>
            </a:extLst>
          </p:cNvPr>
          <p:cNvPicPr>
            <a:picLocks noChangeAspect="1"/>
          </p:cNvPicPr>
          <p:nvPr/>
        </p:nvPicPr>
        <p:blipFill>
          <a:blip r:embed="rId4"/>
          <a:stretch>
            <a:fillRect/>
          </a:stretch>
        </p:blipFill>
        <p:spPr>
          <a:xfrm>
            <a:off x="1164920" y="5152136"/>
            <a:ext cx="6073035" cy="1324056"/>
          </a:xfrm>
          <a:prstGeom prst="rect">
            <a:avLst/>
          </a:prstGeom>
        </p:spPr>
      </p:pic>
    </p:spTree>
    <p:extLst>
      <p:ext uri="{BB962C8B-B14F-4D97-AF65-F5344CB8AC3E}">
        <p14:creationId xmlns:p14="http://schemas.microsoft.com/office/powerpoint/2010/main" val="182875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7CDF1-0E5F-CA69-880B-F1395BDA04B8}"/>
              </a:ext>
            </a:extLst>
          </p:cNvPr>
          <p:cNvSpPr>
            <a:spLocks noGrp="1"/>
          </p:cNvSpPr>
          <p:nvPr>
            <p:ph type="title"/>
          </p:nvPr>
        </p:nvSpPr>
        <p:spPr>
          <a:xfrm>
            <a:off x="274529" y="156358"/>
            <a:ext cx="8605381" cy="928906"/>
          </a:xfrm>
        </p:spPr>
        <p:txBody>
          <a:bodyPr/>
          <a:lstStyle/>
          <a:p>
            <a:r>
              <a:rPr lang="en-US" b="1" u="sng" dirty="0">
                <a:latin typeface="Calibri"/>
                <a:cs typeface="Calibri"/>
              </a:rPr>
              <a:t>Repeating Same steps and Summary</a:t>
            </a:r>
            <a:endParaRPr lang="en-US" u="sng">
              <a:cs typeface="Calibri Light"/>
            </a:endParaRPr>
          </a:p>
        </p:txBody>
      </p:sp>
      <p:sp>
        <p:nvSpPr>
          <p:cNvPr id="3" name="Content Placeholder 2">
            <a:extLst>
              <a:ext uri="{FF2B5EF4-FFF2-40B4-BE49-F238E27FC236}">
                <a16:creationId xmlns:a16="http://schemas.microsoft.com/office/drawing/2014/main" id="{B47360FE-54BC-B0D5-B0C3-921C182E22D2}"/>
              </a:ext>
            </a:extLst>
          </p:cNvPr>
          <p:cNvSpPr>
            <a:spLocks noGrp="1"/>
          </p:cNvSpPr>
          <p:nvPr>
            <p:ph idx="1"/>
          </p:nvPr>
        </p:nvSpPr>
        <p:spPr>
          <a:xfrm>
            <a:off x="159707" y="2305789"/>
            <a:ext cx="7206642" cy="2796024"/>
          </a:xfrm>
        </p:spPr>
        <p:txBody>
          <a:bodyPr vert="horz" lIns="91440" tIns="45720" rIns="91440" bIns="45720" rtlCol="0" anchor="t">
            <a:normAutofit fontScale="92500"/>
          </a:bodyPr>
          <a:lstStyle/>
          <a:p>
            <a:r>
              <a:rPr lang="en-US" b="1" dirty="0">
                <a:ea typeface="+mn-lt"/>
                <a:cs typeface="+mn-lt"/>
              </a:rPr>
              <a:t>Repeating the same step of building the model</a:t>
            </a:r>
            <a:endParaRPr lang="en-US" dirty="0">
              <a:cs typeface="Calibri" panose="020F0502020204030204"/>
            </a:endParaRPr>
          </a:p>
          <a:p>
            <a:pPr marL="0" indent="0">
              <a:buNone/>
            </a:pPr>
            <a:r>
              <a:rPr lang="en-US" dirty="0">
                <a:ea typeface="+mn-lt"/>
                <a:cs typeface="+mn-lt"/>
              </a:rPr>
              <a:t>1.</a:t>
            </a:r>
            <a:r>
              <a:rPr lang="en-US" b="1" dirty="0">
                <a:ea typeface="+mn-lt"/>
                <a:cs typeface="+mn-lt"/>
              </a:rPr>
              <a:t>Initializing the convolution neural network</a:t>
            </a:r>
            <a:endParaRPr lang="en-US" dirty="0">
              <a:cs typeface="Calibri" panose="020F0502020204030204"/>
            </a:endParaRPr>
          </a:p>
          <a:p>
            <a:pPr marL="0" indent="0">
              <a:buNone/>
            </a:pPr>
            <a:r>
              <a:rPr lang="en-US" dirty="0">
                <a:ea typeface="+mn-lt"/>
                <a:cs typeface="+mn-lt"/>
              </a:rPr>
              <a:t>2.</a:t>
            </a:r>
            <a:r>
              <a:rPr lang="en-US" b="1" dirty="0">
                <a:ea typeface="+mn-lt"/>
                <a:cs typeface="+mn-lt"/>
              </a:rPr>
              <a:t>Max Pooling and Additional convolution layer for accuracy</a:t>
            </a:r>
            <a:endParaRPr lang="en-US" dirty="0">
              <a:cs typeface="Calibri" panose="020F0502020204030204"/>
            </a:endParaRPr>
          </a:p>
          <a:p>
            <a:pPr marL="0" indent="0">
              <a:buNone/>
            </a:pPr>
            <a:r>
              <a:rPr lang="en-US" dirty="0">
                <a:ea typeface="+mn-lt"/>
                <a:cs typeface="+mn-lt"/>
              </a:rPr>
              <a:t>3.</a:t>
            </a:r>
            <a:r>
              <a:rPr lang="en-US" b="1" dirty="0">
                <a:ea typeface="+mn-lt"/>
                <a:cs typeface="+mn-lt"/>
              </a:rPr>
              <a:t>Flattening</a:t>
            </a:r>
            <a:endParaRPr lang="en-US" dirty="0">
              <a:cs typeface="Calibri" panose="020F0502020204030204"/>
            </a:endParaRPr>
          </a:p>
          <a:p>
            <a:pPr marL="0" indent="0">
              <a:buNone/>
            </a:pPr>
            <a:r>
              <a:rPr lang="en-US" dirty="0">
                <a:ea typeface="+mn-lt"/>
                <a:cs typeface="+mn-lt"/>
              </a:rPr>
              <a:t>4.</a:t>
            </a:r>
            <a:r>
              <a:rPr lang="en-US" b="1" dirty="0">
                <a:ea typeface="+mn-lt"/>
                <a:cs typeface="+mn-lt"/>
              </a:rPr>
              <a:t>Fully connected Neural Network</a:t>
            </a:r>
            <a:endParaRPr lang="en-US" dirty="0">
              <a:cs typeface="Calibri" panose="020F0502020204030204"/>
            </a:endParaRPr>
          </a:p>
          <a:p>
            <a:endParaRPr lang="en-US"/>
          </a:p>
          <a:p>
            <a:pPr marL="0" indent="0">
              <a:buNone/>
            </a:pPr>
            <a:endParaRPr lang="en-US" dirty="0">
              <a:cs typeface="Calibri"/>
            </a:endParaRPr>
          </a:p>
          <a:p>
            <a:endParaRPr lang="en-US" dirty="0">
              <a:cs typeface="Calibri"/>
            </a:endParaRPr>
          </a:p>
        </p:txBody>
      </p:sp>
      <p:pic>
        <p:nvPicPr>
          <p:cNvPr id="4" name="Picture 4">
            <a:extLst>
              <a:ext uri="{FF2B5EF4-FFF2-40B4-BE49-F238E27FC236}">
                <a16:creationId xmlns:a16="http://schemas.microsoft.com/office/drawing/2014/main" id="{697D7A6B-4A4C-8047-721F-E2A8CF51D924}"/>
              </a:ext>
            </a:extLst>
          </p:cNvPr>
          <p:cNvPicPr>
            <a:picLocks noChangeAspect="1"/>
          </p:cNvPicPr>
          <p:nvPr/>
        </p:nvPicPr>
        <p:blipFill>
          <a:blip r:embed="rId2"/>
          <a:stretch>
            <a:fillRect/>
          </a:stretch>
        </p:blipFill>
        <p:spPr>
          <a:xfrm>
            <a:off x="7463425" y="1190598"/>
            <a:ext cx="4277637" cy="5367565"/>
          </a:xfrm>
          <a:prstGeom prst="rect">
            <a:avLst/>
          </a:prstGeom>
        </p:spPr>
      </p:pic>
    </p:spTree>
    <p:extLst>
      <p:ext uri="{BB962C8B-B14F-4D97-AF65-F5344CB8AC3E}">
        <p14:creationId xmlns:p14="http://schemas.microsoft.com/office/powerpoint/2010/main" val="169387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6F6D-1B3F-5AD6-775F-C0EAD5AA27A7}"/>
              </a:ext>
            </a:extLst>
          </p:cNvPr>
          <p:cNvSpPr>
            <a:spLocks noGrp="1"/>
          </p:cNvSpPr>
          <p:nvPr>
            <p:ph type="title"/>
          </p:nvPr>
        </p:nvSpPr>
        <p:spPr>
          <a:xfrm>
            <a:off x="3343405" y="-52409"/>
            <a:ext cx="5651327" cy="793208"/>
          </a:xfrm>
        </p:spPr>
        <p:txBody>
          <a:bodyPr/>
          <a:lstStyle/>
          <a:p>
            <a:r>
              <a:rPr lang="en-US" b="1" u="sng" dirty="0">
                <a:ea typeface="+mj-lt"/>
                <a:cs typeface="+mj-lt"/>
              </a:rPr>
              <a:t>Compiling and Executing</a:t>
            </a:r>
            <a:endParaRPr lang="en-US" dirty="0"/>
          </a:p>
        </p:txBody>
      </p:sp>
      <p:pic>
        <p:nvPicPr>
          <p:cNvPr id="4" name="Picture 4" descr="Table&#10;&#10;Description automatically generated">
            <a:extLst>
              <a:ext uri="{FF2B5EF4-FFF2-40B4-BE49-F238E27FC236}">
                <a16:creationId xmlns:a16="http://schemas.microsoft.com/office/drawing/2014/main" id="{58AFF9FD-FE83-C23C-2212-D35D6746F33F}"/>
              </a:ext>
            </a:extLst>
          </p:cNvPr>
          <p:cNvPicPr>
            <a:picLocks noChangeAspect="1"/>
          </p:cNvPicPr>
          <p:nvPr/>
        </p:nvPicPr>
        <p:blipFill>
          <a:blip r:embed="rId2"/>
          <a:stretch>
            <a:fillRect/>
          </a:stretch>
        </p:blipFill>
        <p:spPr>
          <a:xfrm>
            <a:off x="1050099" y="2233368"/>
            <a:ext cx="9517692" cy="3810881"/>
          </a:xfrm>
          <a:prstGeom prst="rect">
            <a:avLst/>
          </a:prstGeom>
        </p:spPr>
      </p:pic>
      <p:pic>
        <p:nvPicPr>
          <p:cNvPr id="5" name="Picture 5">
            <a:extLst>
              <a:ext uri="{FF2B5EF4-FFF2-40B4-BE49-F238E27FC236}">
                <a16:creationId xmlns:a16="http://schemas.microsoft.com/office/drawing/2014/main" id="{16ED71E5-8D94-D793-BEFE-A6CC8A714FBE}"/>
              </a:ext>
            </a:extLst>
          </p:cNvPr>
          <p:cNvPicPr>
            <a:picLocks noChangeAspect="1"/>
          </p:cNvPicPr>
          <p:nvPr/>
        </p:nvPicPr>
        <p:blipFill>
          <a:blip r:embed="rId3"/>
          <a:stretch>
            <a:fillRect/>
          </a:stretch>
        </p:blipFill>
        <p:spPr>
          <a:xfrm>
            <a:off x="997906" y="1619537"/>
            <a:ext cx="7304762" cy="612678"/>
          </a:xfrm>
          <a:prstGeom prst="rect">
            <a:avLst/>
          </a:prstGeom>
        </p:spPr>
      </p:pic>
    </p:spTree>
    <p:extLst>
      <p:ext uri="{BB962C8B-B14F-4D97-AF65-F5344CB8AC3E}">
        <p14:creationId xmlns:p14="http://schemas.microsoft.com/office/powerpoint/2010/main" val="273437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BCFB-A496-DF98-319F-00B5E67BBC2B}"/>
              </a:ext>
            </a:extLst>
          </p:cNvPr>
          <p:cNvSpPr>
            <a:spLocks noGrp="1"/>
          </p:cNvSpPr>
          <p:nvPr>
            <p:ph type="title"/>
          </p:nvPr>
        </p:nvSpPr>
        <p:spPr>
          <a:xfrm>
            <a:off x="1454063" y="-156793"/>
            <a:ext cx="9670094" cy="1064605"/>
          </a:xfrm>
        </p:spPr>
        <p:txBody>
          <a:bodyPr/>
          <a:lstStyle/>
          <a:p>
            <a:r>
              <a:rPr lang="en-US" b="1" u="sng" dirty="0">
                <a:ea typeface="+mj-lt"/>
                <a:cs typeface="+mj-lt"/>
              </a:rPr>
              <a:t>Improvised Accuracy and Loss base Model</a:t>
            </a:r>
            <a:endParaRPr lang="en-US" dirty="0"/>
          </a:p>
        </p:txBody>
      </p:sp>
      <p:pic>
        <p:nvPicPr>
          <p:cNvPr id="4" name="Picture 4" descr="Text&#10;&#10;Description automatically generated">
            <a:extLst>
              <a:ext uri="{FF2B5EF4-FFF2-40B4-BE49-F238E27FC236}">
                <a16:creationId xmlns:a16="http://schemas.microsoft.com/office/drawing/2014/main" id="{0356DDD8-2145-8F32-1E76-4DE3FD917BF9}"/>
              </a:ext>
            </a:extLst>
          </p:cNvPr>
          <p:cNvPicPr>
            <a:picLocks noChangeAspect="1"/>
          </p:cNvPicPr>
          <p:nvPr/>
        </p:nvPicPr>
        <p:blipFill>
          <a:blip r:embed="rId2"/>
          <a:stretch>
            <a:fillRect/>
          </a:stretch>
        </p:blipFill>
        <p:spPr>
          <a:xfrm>
            <a:off x="340291" y="1208801"/>
            <a:ext cx="3150296" cy="953986"/>
          </a:xfrm>
          <a:prstGeom prst="rect">
            <a:avLst/>
          </a:prstGeom>
        </p:spPr>
      </p:pic>
      <p:pic>
        <p:nvPicPr>
          <p:cNvPr id="5" name="Picture 5">
            <a:extLst>
              <a:ext uri="{FF2B5EF4-FFF2-40B4-BE49-F238E27FC236}">
                <a16:creationId xmlns:a16="http://schemas.microsoft.com/office/drawing/2014/main" id="{24458A35-ED2C-33E5-BE86-E695FDBC0AE2}"/>
              </a:ext>
            </a:extLst>
          </p:cNvPr>
          <p:cNvPicPr>
            <a:picLocks noChangeAspect="1"/>
          </p:cNvPicPr>
          <p:nvPr/>
        </p:nvPicPr>
        <p:blipFill>
          <a:blip r:embed="rId3"/>
          <a:stretch>
            <a:fillRect/>
          </a:stretch>
        </p:blipFill>
        <p:spPr>
          <a:xfrm>
            <a:off x="340290" y="2154092"/>
            <a:ext cx="3150295" cy="3718910"/>
          </a:xfrm>
          <a:prstGeom prst="rect">
            <a:avLst/>
          </a:prstGeom>
        </p:spPr>
      </p:pic>
      <p:pic>
        <p:nvPicPr>
          <p:cNvPr id="6" name="Picture 6" descr="Chart, scatter chart&#10;&#10;Description automatically generated">
            <a:extLst>
              <a:ext uri="{FF2B5EF4-FFF2-40B4-BE49-F238E27FC236}">
                <a16:creationId xmlns:a16="http://schemas.microsoft.com/office/drawing/2014/main" id="{3A217C06-8458-1C92-CB14-2A6C544DA4BB}"/>
              </a:ext>
            </a:extLst>
          </p:cNvPr>
          <p:cNvPicPr>
            <a:picLocks noChangeAspect="1"/>
          </p:cNvPicPr>
          <p:nvPr/>
        </p:nvPicPr>
        <p:blipFill>
          <a:blip r:embed="rId4"/>
          <a:stretch>
            <a:fillRect/>
          </a:stretch>
        </p:blipFill>
        <p:spPr>
          <a:xfrm>
            <a:off x="3732756" y="1204394"/>
            <a:ext cx="3755720" cy="4762365"/>
          </a:xfrm>
          <a:prstGeom prst="rect">
            <a:avLst/>
          </a:prstGeom>
        </p:spPr>
      </p:pic>
      <p:pic>
        <p:nvPicPr>
          <p:cNvPr id="7" name="Picture 7">
            <a:extLst>
              <a:ext uri="{FF2B5EF4-FFF2-40B4-BE49-F238E27FC236}">
                <a16:creationId xmlns:a16="http://schemas.microsoft.com/office/drawing/2014/main" id="{ECA237BE-FCD4-F5F0-7E84-12FDD9D8EE71}"/>
              </a:ext>
            </a:extLst>
          </p:cNvPr>
          <p:cNvPicPr>
            <a:picLocks noChangeAspect="1"/>
          </p:cNvPicPr>
          <p:nvPr/>
        </p:nvPicPr>
        <p:blipFill>
          <a:blip r:embed="rId5"/>
          <a:stretch>
            <a:fillRect/>
          </a:stretch>
        </p:blipFill>
        <p:spPr>
          <a:xfrm>
            <a:off x="7647139" y="1207640"/>
            <a:ext cx="3912295" cy="4776747"/>
          </a:xfrm>
          <a:prstGeom prst="rect">
            <a:avLst/>
          </a:prstGeom>
        </p:spPr>
      </p:pic>
    </p:spTree>
    <p:extLst>
      <p:ext uri="{BB962C8B-B14F-4D97-AF65-F5344CB8AC3E}">
        <p14:creationId xmlns:p14="http://schemas.microsoft.com/office/powerpoint/2010/main" val="3356291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F8D5-715F-EB85-E0BB-7E5780149E97}"/>
              </a:ext>
            </a:extLst>
          </p:cNvPr>
          <p:cNvSpPr>
            <a:spLocks noGrp="1"/>
          </p:cNvSpPr>
          <p:nvPr>
            <p:ph type="title"/>
          </p:nvPr>
        </p:nvSpPr>
        <p:spPr>
          <a:xfrm>
            <a:off x="4554255" y="-218"/>
            <a:ext cx="3093929" cy="730577"/>
          </a:xfrm>
        </p:spPr>
        <p:txBody>
          <a:bodyPr/>
          <a:lstStyle/>
          <a:p>
            <a:r>
              <a:rPr lang="en-US" b="1" u="sng" dirty="0">
                <a:ea typeface="+mj-lt"/>
                <a:cs typeface="+mj-lt"/>
              </a:rPr>
              <a:t>Conclusion</a:t>
            </a:r>
            <a:endParaRPr lang="en-US" dirty="0"/>
          </a:p>
        </p:txBody>
      </p:sp>
      <p:sp>
        <p:nvSpPr>
          <p:cNvPr id="3" name="Content Placeholder 2">
            <a:extLst>
              <a:ext uri="{FF2B5EF4-FFF2-40B4-BE49-F238E27FC236}">
                <a16:creationId xmlns:a16="http://schemas.microsoft.com/office/drawing/2014/main" id="{4F95BDF8-82DB-8EA9-7213-671D5CCDA470}"/>
              </a:ext>
            </a:extLst>
          </p:cNvPr>
          <p:cNvSpPr>
            <a:spLocks noGrp="1"/>
          </p:cNvSpPr>
          <p:nvPr>
            <p:ph idx="1"/>
          </p:nvPr>
        </p:nvSpPr>
        <p:spPr>
          <a:xfrm>
            <a:off x="431104" y="1251516"/>
            <a:ext cx="11037516" cy="5770953"/>
          </a:xfrm>
        </p:spPr>
        <p:txBody>
          <a:bodyPr vert="horz" lIns="91440" tIns="45720" rIns="91440" bIns="45720" rtlCol="0" anchor="t">
            <a:normAutofit fontScale="85000" lnSpcReduction="20000"/>
          </a:bodyPr>
          <a:lstStyle/>
          <a:p>
            <a:r>
              <a:rPr lang="en-US" dirty="0">
                <a:ea typeface="+mn-lt"/>
                <a:cs typeface="+mn-lt"/>
              </a:rPr>
              <a:t>Face recognition technology has come a long way in the last twenty years. Today, machines are able to automatically verify identity information for secure transactions, for surveillance and security tasks, and for access control to buildings etc. These applications usually work in controlled environments and recognition algorithms can take advantage of the environmental constraints to obtain high recognition accuracy. However, next generation face recognition systems are going to have widespread application in smart environments -- where computers and machines are more like helpful assistants.</a:t>
            </a:r>
            <a:endParaRPr lang="en-US" dirty="0">
              <a:cs typeface="Calibri" panose="020F0502020204030204"/>
            </a:endParaRPr>
          </a:p>
          <a:p>
            <a:endParaRPr lang="en-US" dirty="0">
              <a:ea typeface="+mn-lt"/>
              <a:cs typeface="+mn-lt"/>
            </a:endParaRPr>
          </a:p>
          <a:p>
            <a:r>
              <a:rPr lang="en-US" dirty="0">
                <a:ea typeface="+mn-lt"/>
                <a:cs typeface="+mn-lt"/>
              </a:rPr>
              <a:t>To achieve this goal computers must be able to reliably identify nearby people in a manner that fits naturally within the pattern of normal human interactions. They must not require special interactions and must conform to human intuitions about when recognition is likely. This implies that future smart environments should use the same modalities as humans, and have approximately the same limitations. These goals now appear in reach -- however, substantial research remains to be done in making person recognition technology work reliably, in widely varying conditions using information from single or multiple modalities.</a:t>
            </a:r>
            <a:endParaRPr lang="en-US" dirty="0"/>
          </a:p>
          <a:p>
            <a:pPr marL="0" indent="0">
              <a:buNone/>
            </a:pPr>
            <a:br>
              <a:rPr lang="en-US" dirty="0">
                <a:ea typeface="+mn-lt"/>
                <a:cs typeface="+mn-lt"/>
              </a:rPr>
            </a:br>
            <a:r>
              <a:rPr lang="en-US" dirty="0">
                <a:ea typeface="+mn-lt"/>
                <a:cs typeface="+mn-lt"/>
              </a:rPr>
              <a:t> </a:t>
            </a:r>
            <a:endParaRPr lang="en-US" dirty="0">
              <a:cs typeface="Calibri"/>
            </a:endParaRPr>
          </a:p>
          <a:p>
            <a:endParaRPr lang="en-US" dirty="0">
              <a:cs typeface="Calibri"/>
            </a:endParaRPr>
          </a:p>
        </p:txBody>
      </p:sp>
    </p:spTree>
    <p:extLst>
      <p:ext uri="{BB962C8B-B14F-4D97-AF65-F5344CB8AC3E}">
        <p14:creationId xmlns:p14="http://schemas.microsoft.com/office/powerpoint/2010/main" val="296612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picture containing toy, doll&#10;&#10;Description automatically generated">
            <a:extLst>
              <a:ext uri="{FF2B5EF4-FFF2-40B4-BE49-F238E27FC236}">
                <a16:creationId xmlns:a16="http://schemas.microsoft.com/office/drawing/2014/main" id="{FE38E095-4A83-A9DB-6F50-A81086B4AD01}"/>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8414" b="64164"/>
          <a:stretch/>
        </p:blipFill>
        <p:spPr>
          <a:xfrm>
            <a:off x="-447655" y="104776"/>
            <a:ext cx="12191980" cy="6857999"/>
          </a:xfrm>
          <a:prstGeom prst="rect">
            <a:avLst/>
          </a:prstGeom>
        </p:spPr>
      </p:pic>
      <p:sp>
        <p:nvSpPr>
          <p:cNvPr id="2" name="Title 1">
            <a:extLst>
              <a:ext uri="{FF2B5EF4-FFF2-40B4-BE49-F238E27FC236}">
                <a16:creationId xmlns:a16="http://schemas.microsoft.com/office/drawing/2014/main" id="{BE980FE8-717B-53BD-64BC-11BECF1F9E49}"/>
              </a:ext>
            </a:extLst>
          </p:cNvPr>
          <p:cNvSpPr>
            <a:spLocks noGrp="1"/>
          </p:cNvSpPr>
          <p:nvPr>
            <p:ph type="title"/>
          </p:nvPr>
        </p:nvSpPr>
        <p:spPr>
          <a:xfrm>
            <a:off x="4514850" y="2293937"/>
            <a:ext cx="9144000" cy="2900518"/>
          </a:xfrm>
        </p:spPr>
        <p:txBody>
          <a:bodyPr vert="horz" lIns="91440" tIns="45720" rIns="91440" bIns="45720" rtlCol="0" anchor="b">
            <a:normAutofit/>
          </a:bodyPr>
          <a:lstStyle/>
          <a:p>
            <a:pPr algn="ctr"/>
            <a:r>
              <a:rPr lang="en-US" sz="6000" b="1">
                <a:solidFill>
                  <a:srgbClr val="FFFFFF"/>
                </a:solidFill>
              </a:rPr>
              <a:t>Thank You</a:t>
            </a:r>
            <a:endParaRPr lang="en-US" sz="6000">
              <a:solidFill>
                <a:srgbClr val="FFFFFF"/>
              </a:solidFill>
            </a:endParaRPr>
          </a:p>
        </p:txBody>
      </p:sp>
      <p:sp>
        <p:nvSpPr>
          <p:cNvPr id="5" name="TextBox 4">
            <a:extLst>
              <a:ext uri="{FF2B5EF4-FFF2-40B4-BE49-F238E27FC236}">
                <a16:creationId xmlns:a16="http://schemas.microsoft.com/office/drawing/2014/main" id="{87D21F53-3038-C1C6-8C6B-21EFF3B0F520}"/>
              </a:ext>
            </a:extLst>
          </p:cNvPr>
          <p:cNvSpPr txBox="1"/>
          <p:nvPr/>
        </p:nvSpPr>
        <p:spPr>
          <a:xfrm>
            <a:off x="9857707" y="6657945"/>
            <a:ext cx="233429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65618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EFBE6531-8591-2B6C-16A0-8A81A71BE60B}"/>
              </a:ext>
            </a:extLst>
          </p:cNvPr>
          <p:cNvSpPr>
            <a:spLocks noGrp="1"/>
          </p:cNvSpPr>
          <p:nvPr/>
        </p:nvSpPr>
        <p:spPr>
          <a:xfrm>
            <a:off x="838201" y="365125"/>
            <a:ext cx="5251316" cy="180730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ct val="0"/>
              </a:spcBef>
              <a:spcAft>
                <a:spcPts val="600"/>
              </a:spcAft>
            </a:pPr>
            <a:r>
              <a:rPr lang="en-US" sz="4400" b="1" u="sng" cap="small">
                <a:latin typeface="+mj-lt"/>
                <a:ea typeface="+mj-ea"/>
                <a:cs typeface="+mj-cs"/>
              </a:rPr>
              <a:t>INTRODUCTION</a:t>
            </a:r>
            <a:endParaRPr lang="en-US" sz="4400" u="sng">
              <a:latin typeface="+mj-lt"/>
              <a:ea typeface="+mj-ea"/>
              <a:cs typeface="+mj-cs"/>
            </a:endParaRPr>
          </a:p>
        </p:txBody>
      </p:sp>
      <p:sp>
        <p:nvSpPr>
          <p:cNvPr id="3" name="Content Placeholder 2">
            <a:extLst>
              <a:ext uri="{FF2B5EF4-FFF2-40B4-BE49-F238E27FC236}">
                <a16:creationId xmlns:a16="http://schemas.microsoft.com/office/drawing/2014/main" id="{EA53B95B-E3BC-1D24-F045-87E8F7B01FDE}"/>
              </a:ext>
            </a:extLst>
          </p:cNvPr>
          <p:cNvSpPr>
            <a:spLocks noGrp="1"/>
          </p:cNvSpPr>
          <p:nvPr>
            <p:ph idx="1"/>
          </p:nvPr>
        </p:nvSpPr>
        <p:spPr>
          <a:xfrm>
            <a:off x="838200" y="1769626"/>
            <a:ext cx="5705209" cy="4532597"/>
          </a:xfrm>
        </p:spPr>
        <p:txBody>
          <a:bodyPr vert="horz" lIns="91440" tIns="45720" rIns="91440" bIns="45720" rtlCol="0" anchor="t">
            <a:noAutofit/>
          </a:bodyPr>
          <a:lstStyle/>
          <a:p>
            <a:r>
              <a:rPr lang="en-US" sz="2000" b="1" dirty="0"/>
              <a:t>Face recognition system is an application to verify a </a:t>
            </a:r>
            <a:r>
              <a:rPr lang="en-US" sz="2000" b="1" dirty="0" err="1"/>
              <a:t>persons</a:t>
            </a:r>
            <a:r>
              <a:rPr lang="en-US" sz="2000" b="1" dirty="0"/>
              <a:t> identity by comparing pictures taken recently from a digital camera or VCR , and </a:t>
            </a:r>
            <a:endParaRPr lang="en-US" sz="2000" b="1" dirty="0">
              <a:cs typeface="Calibri"/>
            </a:endParaRPr>
          </a:p>
          <a:p>
            <a:pPr marL="0"/>
            <a:endParaRPr lang="en-US" sz="2000" b="1" dirty="0">
              <a:cs typeface="Calibri"/>
            </a:endParaRPr>
          </a:p>
          <a:p>
            <a:r>
              <a:rPr lang="en-US" sz="2000" b="1" dirty="0"/>
              <a:t>compare with the images stored in the system database.</a:t>
            </a:r>
            <a:endParaRPr lang="en-US" sz="2000" b="1" dirty="0">
              <a:cs typeface="Calibri"/>
            </a:endParaRPr>
          </a:p>
          <a:p>
            <a:pPr marL="0"/>
            <a:endParaRPr lang="en-US" sz="2000" b="1" dirty="0">
              <a:cs typeface="Calibri"/>
            </a:endParaRPr>
          </a:p>
          <a:p>
            <a:r>
              <a:rPr lang="en-US" sz="2000" b="1" dirty="0"/>
              <a:t>Face recognition system has been widely used in recent years for security and access control, </a:t>
            </a:r>
            <a:endParaRPr lang="en-US" sz="2000" b="1" dirty="0">
              <a:cs typeface="Calibri"/>
            </a:endParaRPr>
          </a:p>
          <a:p>
            <a:pPr marL="0"/>
            <a:endParaRPr lang="en-US" sz="2000" b="1" dirty="0">
              <a:cs typeface="Calibri"/>
            </a:endParaRPr>
          </a:p>
          <a:p>
            <a:r>
              <a:rPr lang="en-US" sz="2000" b="1" dirty="0"/>
              <a:t>like other security system that rely on biometrics such as fingerprint or eye IRIS</a:t>
            </a:r>
            <a:endParaRPr lang="en-US" sz="2000" b="1" dirty="0">
              <a:cs typeface="Calibri"/>
            </a:endParaRPr>
          </a:p>
          <a:p>
            <a:endParaRPr lang="en-US" sz="1600" b="1"/>
          </a:p>
        </p:txBody>
      </p:sp>
      <p:pic>
        <p:nvPicPr>
          <p:cNvPr id="6" name="Picture 5" descr="3D art of a person">
            <a:extLst>
              <a:ext uri="{FF2B5EF4-FFF2-40B4-BE49-F238E27FC236}">
                <a16:creationId xmlns:a16="http://schemas.microsoft.com/office/drawing/2014/main" id="{84AE5A3B-982E-9BC3-64AC-6036400A4E46}"/>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3767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76596-CCE3-1FC9-CE67-98A8F326D492}"/>
              </a:ext>
            </a:extLst>
          </p:cNvPr>
          <p:cNvSpPr>
            <a:spLocks noGrp="1"/>
          </p:cNvSpPr>
          <p:nvPr>
            <p:ph type="title"/>
          </p:nvPr>
        </p:nvSpPr>
        <p:spPr>
          <a:xfrm>
            <a:off x="838201" y="365125"/>
            <a:ext cx="5251316" cy="1807305"/>
          </a:xfrm>
        </p:spPr>
        <p:txBody>
          <a:bodyPr>
            <a:normAutofit/>
          </a:bodyPr>
          <a:lstStyle/>
          <a:p>
            <a:r>
              <a:rPr lang="en-US" b="1" u="sng" cap="small" dirty="0">
                <a:ea typeface="+mj-lt"/>
                <a:cs typeface="+mj-lt"/>
              </a:rPr>
              <a:t>Objectives</a:t>
            </a:r>
            <a:endParaRPr lang="en-US" u="sng">
              <a:cs typeface="Calibri Light" panose="020F0302020204030204"/>
            </a:endParaRPr>
          </a:p>
        </p:txBody>
      </p:sp>
      <p:sp>
        <p:nvSpPr>
          <p:cNvPr id="3" name="Content Placeholder 2">
            <a:extLst>
              <a:ext uri="{FF2B5EF4-FFF2-40B4-BE49-F238E27FC236}">
                <a16:creationId xmlns:a16="http://schemas.microsoft.com/office/drawing/2014/main" id="{51C2B6B5-BFF8-8AFD-6FFF-91715D78F26A}"/>
              </a:ext>
            </a:extLst>
          </p:cNvPr>
          <p:cNvSpPr>
            <a:spLocks noGrp="1"/>
          </p:cNvSpPr>
          <p:nvPr>
            <p:ph idx="1"/>
          </p:nvPr>
        </p:nvSpPr>
        <p:spPr>
          <a:xfrm>
            <a:off x="838200" y="1821818"/>
            <a:ext cx="6143621" cy="4469966"/>
          </a:xfrm>
        </p:spPr>
        <p:txBody>
          <a:bodyPr vert="horz" lIns="91440" tIns="45720" rIns="91440" bIns="45720" rtlCol="0" anchor="t">
            <a:normAutofit/>
          </a:bodyPr>
          <a:lstStyle/>
          <a:p>
            <a:r>
              <a:rPr lang="en-US" sz="2000" b="1" dirty="0">
                <a:ea typeface="+mn-lt"/>
                <a:cs typeface="+mn-lt"/>
              </a:rPr>
              <a:t>In this project we create the Face recognition of PGDA28 class using </a:t>
            </a:r>
            <a:r>
              <a:rPr lang="en-US" sz="2000" b="1" dirty="0" err="1">
                <a:ea typeface="+mn-lt"/>
                <a:cs typeface="+mn-lt"/>
              </a:rPr>
              <a:t>opencv,keras</a:t>
            </a:r>
            <a:r>
              <a:rPr lang="en-US" sz="2000" b="1" dirty="0">
                <a:ea typeface="+mn-lt"/>
                <a:cs typeface="+mn-lt"/>
              </a:rPr>
              <a:t>/</a:t>
            </a:r>
            <a:r>
              <a:rPr lang="en-US" sz="2000" b="1" dirty="0" err="1">
                <a:ea typeface="+mn-lt"/>
                <a:cs typeface="+mn-lt"/>
              </a:rPr>
              <a:t>TenserFlow</a:t>
            </a:r>
            <a:r>
              <a:rPr lang="en-US" sz="2000" b="1" dirty="0">
                <a:ea typeface="+mn-lt"/>
                <a:cs typeface="+mn-lt"/>
              </a:rPr>
              <a:t> and Deep Learning</a:t>
            </a:r>
            <a:endParaRPr lang="en-US" sz="2000" dirty="0">
              <a:cs typeface="Calibri" panose="020F0502020204030204"/>
            </a:endParaRPr>
          </a:p>
          <a:p>
            <a:endParaRPr lang="en-US" sz="2000" b="1" dirty="0">
              <a:ea typeface="+mn-lt"/>
              <a:cs typeface="+mn-lt"/>
            </a:endParaRPr>
          </a:p>
          <a:p>
            <a:r>
              <a:rPr lang="en-US" sz="2000" b="1" dirty="0">
                <a:ea typeface="+mn-lt"/>
                <a:cs typeface="+mn-lt"/>
              </a:rPr>
              <a:t>To create our Face recognition of PGDA28 , we trained a two – class model of Training set and validation set</a:t>
            </a:r>
            <a:endParaRPr lang="en-US" sz="2000" dirty="0">
              <a:cs typeface="Calibri" panose="020F0502020204030204"/>
            </a:endParaRPr>
          </a:p>
          <a:p>
            <a:pPr marL="0" indent="0">
              <a:buNone/>
            </a:pPr>
            <a:endParaRPr lang="en-US" sz="2000" dirty="0">
              <a:cs typeface="Calibri" panose="020F0502020204030204"/>
            </a:endParaRPr>
          </a:p>
          <a:p>
            <a:r>
              <a:rPr lang="en-US" sz="2000" b="1" dirty="0">
                <a:ea typeface="+mn-lt"/>
                <a:cs typeface="+mn-lt"/>
              </a:rPr>
              <a:t>We then took this Face recognition classifier and applied it to image by:</a:t>
            </a:r>
            <a:endParaRPr lang="en-US" sz="2000" dirty="0">
              <a:cs typeface="Calibri" panose="020F0502020204030204"/>
            </a:endParaRPr>
          </a:p>
          <a:p>
            <a:pPr marL="0" indent="0">
              <a:buNone/>
            </a:pPr>
            <a:r>
              <a:rPr lang="en-US" sz="2000" b="1" dirty="0">
                <a:ea typeface="+mn-lt"/>
                <a:cs typeface="+mn-lt"/>
              </a:rPr>
              <a:t>▸Detecting faces in images</a:t>
            </a:r>
            <a:endParaRPr lang="en-US" sz="2000" dirty="0">
              <a:cs typeface="Calibri" panose="020F0502020204030204"/>
            </a:endParaRPr>
          </a:p>
          <a:p>
            <a:pPr marL="0" indent="0">
              <a:buNone/>
            </a:pPr>
            <a:r>
              <a:rPr lang="en-US" sz="2000" b="1" dirty="0">
                <a:ea typeface="+mn-lt"/>
                <a:cs typeface="+mn-lt"/>
              </a:rPr>
              <a:t>▸Extracting each individual face</a:t>
            </a:r>
            <a:endParaRPr lang="en-US" sz="2000">
              <a:cs typeface="Calibri"/>
            </a:endParaRPr>
          </a:p>
          <a:p>
            <a:endParaRPr lang="en-US" sz="1700">
              <a:cs typeface="Calibri"/>
            </a:endParaRPr>
          </a:p>
        </p:txBody>
      </p:sp>
      <p:pic>
        <p:nvPicPr>
          <p:cNvPr id="5" name="Picture 4" descr="Solo journey">
            <a:extLst>
              <a:ext uri="{FF2B5EF4-FFF2-40B4-BE49-F238E27FC236}">
                <a16:creationId xmlns:a16="http://schemas.microsoft.com/office/drawing/2014/main" id="{BA965188-F5B5-1874-78E3-CDC730CA421C}"/>
              </a:ext>
            </a:extLst>
          </p:cNvPr>
          <p:cNvPicPr>
            <a:picLocks noChangeAspect="1"/>
          </p:cNvPicPr>
          <p:nvPr/>
        </p:nvPicPr>
        <p:blipFill rotWithShape="1">
          <a:blip r:embed="rId2"/>
          <a:srcRect l="22364" r="12429" b="4"/>
          <a:stretch/>
        </p:blipFill>
        <p:spPr>
          <a:xfrm>
            <a:off x="6991215" y="10"/>
            <a:ext cx="5200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2250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92D5D-9FBF-1D24-9F78-57D342F19443}"/>
              </a:ext>
            </a:extLst>
          </p:cNvPr>
          <p:cNvSpPr>
            <a:spLocks noGrp="1"/>
          </p:cNvSpPr>
          <p:nvPr>
            <p:ph type="title"/>
          </p:nvPr>
        </p:nvSpPr>
        <p:spPr>
          <a:xfrm>
            <a:off x="848639" y="41536"/>
            <a:ext cx="5251316" cy="1807305"/>
          </a:xfrm>
        </p:spPr>
        <p:txBody>
          <a:bodyPr>
            <a:normAutofit/>
          </a:bodyPr>
          <a:lstStyle/>
          <a:p>
            <a:r>
              <a:rPr lang="en-US" b="1" u="sng" cap="all">
                <a:ea typeface="+mj-lt"/>
                <a:cs typeface="+mj-lt"/>
              </a:rPr>
              <a:t>abstract</a:t>
            </a:r>
            <a:endParaRPr lang="en-US"/>
          </a:p>
        </p:txBody>
      </p:sp>
      <p:sp>
        <p:nvSpPr>
          <p:cNvPr id="3" name="Content Placeholder 2">
            <a:extLst>
              <a:ext uri="{FF2B5EF4-FFF2-40B4-BE49-F238E27FC236}">
                <a16:creationId xmlns:a16="http://schemas.microsoft.com/office/drawing/2014/main" id="{0EB87265-9750-C37A-BD25-967DEC739667}"/>
              </a:ext>
            </a:extLst>
          </p:cNvPr>
          <p:cNvSpPr>
            <a:spLocks noGrp="1"/>
          </p:cNvSpPr>
          <p:nvPr>
            <p:ph idx="1"/>
          </p:nvPr>
        </p:nvSpPr>
        <p:spPr>
          <a:xfrm>
            <a:off x="733816" y="1644366"/>
            <a:ext cx="5308552" cy="5023200"/>
          </a:xfrm>
        </p:spPr>
        <p:txBody>
          <a:bodyPr vert="horz" lIns="91440" tIns="45720" rIns="91440" bIns="45720" rtlCol="0" anchor="t">
            <a:normAutofit/>
          </a:bodyPr>
          <a:lstStyle/>
          <a:p>
            <a:r>
              <a:rPr lang="en-US" sz="2400" b="1" dirty="0">
                <a:ea typeface="+mn-lt"/>
                <a:cs typeface="+mn-lt"/>
              </a:rPr>
              <a:t>Face Recognition System</a:t>
            </a:r>
            <a:endParaRPr lang="en-US" sz="2400">
              <a:cs typeface="Calibri" panose="020F0502020204030204"/>
            </a:endParaRPr>
          </a:p>
          <a:p>
            <a:r>
              <a:rPr lang="en-US" sz="2400" b="1" dirty="0">
                <a:ea typeface="+mn-lt"/>
                <a:cs typeface="+mn-lt"/>
              </a:rPr>
              <a:t>Description</a:t>
            </a:r>
            <a:endParaRPr lang="en-US" sz="2400">
              <a:cs typeface="Calibri"/>
            </a:endParaRPr>
          </a:p>
          <a:p>
            <a:r>
              <a:rPr lang="en-US" sz="2400" b="1" dirty="0">
                <a:ea typeface="+mn-lt"/>
                <a:cs typeface="+mn-lt"/>
              </a:rPr>
              <a:t>Image and Generation</a:t>
            </a:r>
            <a:endParaRPr lang="en-US" sz="2400">
              <a:cs typeface="Calibri"/>
            </a:endParaRPr>
          </a:p>
          <a:p>
            <a:r>
              <a:rPr lang="en-US" sz="2400" b="1" dirty="0">
                <a:ea typeface="+mn-lt"/>
                <a:cs typeface="+mn-lt"/>
              </a:rPr>
              <a:t>Building Model</a:t>
            </a:r>
            <a:endParaRPr lang="en-US" sz="2400">
              <a:cs typeface="Calibri"/>
            </a:endParaRPr>
          </a:p>
          <a:p>
            <a:r>
              <a:rPr lang="en-US" sz="2400" b="1" dirty="0">
                <a:ea typeface="+mn-lt"/>
                <a:cs typeface="+mn-lt"/>
              </a:rPr>
              <a:t>Summary</a:t>
            </a:r>
            <a:endParaRPr lang="en-US" sz="2400">
              <a:cs typeface="Calibri"/>
            </a:endParaRPr>
          </a:p>
          <a:p>
            <a:r>
              <a:rPr lang="en-US" sz="2400" b="1" dirty="0">
                <a:ea typeface="+mn-lt"/>
                <a:cs typeface="+mn-lt"/>
              </a:rPr>
              <a:t>Compiling and Executing Model</a:t>
            </a:r>
            <a:endParaRPr lang="en-US" sz="2400">
              <a:cs typeface="Calibri"/>
            </a:endParaRPr>
          </a:p>
          <a:p>
            <a:r>
              <a:rPr lang="en-US" sz="2400" b="1" dirty="0">
                <a:ea typeface="+mn-lt"/>
                <a:cs typeface="+mn-lt"/>
              </a:rPr>
              <a:t>Repeating Same steps and Summary</a:t>
            </a:r>
            <a:endParaRPr lang="en-US" sz="2400">
              <a:cs typeface="Calibri" panose="020F0502020204030204"/>
            </a:endParaRPr>
          </a:p>
          <a:p>
            <a:r>
              <a:rPr lang="en-US" sz="2400" b="1" dirty="0">
                <a:ea typeface="+mn-lt"/>
                <a:cs typeface="+mn-lt"/>
              </a:rPr>
              <a:t>Compiling and Executing model</a:t>
            </a:r>
            <a:endParaRPr lang="en-US" sz="2400">
              <a:cs typeface="Calibri" panose="020F0502020204030204"/>
            </a:endParaRPr>
          </a:p>
          <a:p>
            <a:r>
              <a:rPr lang="en-US" sz="2400" b="1" dirty="0">
                <a:ea typeface="+mn-lt"/>
                <a:cs typeface="+mn-lt"/>
              </a:rPr>
              <a:t>Improvised Accuracy and loss base model</a:t>
            </a:r>
            <a:endParaRPr lang="en-US" sz="2400">
              <a:cs typeface="Calibri"/>
            </a:endParaRPr>
          </a:p>
          <a:p>
            <a:r>
              <a:rPr lang="en-US" sz="2400" b="1" dirty="0">
                <a:ea typeface="+mn-lt"/>
                <a:cs typeface="+mn-lt"/>
              </a:rPr>
              <a:t>Conclusion</a:t>
            </a:r>
            <a:endParaRPr lang="en-US" sz="2400">
              <a:cs typeface="Calibri"/>
            </a:endParaRPr>
          </a:p>
          <a:p>
            <a:pPr marL="0" indent="0">
              <a:buNone/>
            </a:pPr>
            <a:endParaRPr lang="en-US" sz="1900" b="1">
              <a:cs typeface="Calibri"/>
            </a:endParaRPr>
          </a:p>
          <a:p>
            <a:pPr marL="0" indent="0">
              <a:buNone/>
            </a:pPr>
            <a:endParaRPr lang="en-US" sz="1900">
              <a:cs typeface="Calibri" panose="020F0502020204030204"/>
            </a:endParaRPr>
          </a:p>
          <a:p>
            <a:endParaRPr lang="en-US" sz="1900">
              <a:cs typeface="Calibri" panose="020F0502020204030204"/>
            </a:endParaRPr>
          </a:p>
        </p:txBody>
      </p:sp>
      <p:pic>
        <p:nvPicPr>
          <p:cNvPr id="5" name="Picture 4" descr="A robot with human face">
            <a:extLst>
              <a:ext uri="{FF2B5EF4-FFF2-40B4-BE49-F238E27FC236}">
                <a16:creationId xmlns:a16="http://schemas.microsoft.com/office/drawing/2014/main" id="{AB1E267F-FF9F-4E3E-9E29-AE16011F0FDB}"/>
              </a:ext>
            </a:extLst>
          </p:cNvPr>
          <p:cNvPicPr>
            <a:picLocks noChangeAspect="1"/>
          </p:cNvPicPr>
          <p:nvPr/>
        </p:nvPicPr>
        <p:blipFill rotWithShape="1">
          <a:blip r:embed="rId2"/>
          <a:srcRect l="18286" r="2367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2826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01FA2-EC25-ED36-41AA-BD0D556115CE}"/>
              </a:ext>
            </a:extLst>
          </p:cNvPr>
          <p:cNvSpPr>
            <a:spLocks noGrp="1"/>
          </p:cNvSpPr>
          <p:nvPr>
            <p:ph type="title"/>
          </p:nvPr>
        </p:nvSpPr>
        <p:spPr>
          <a:xfrm>
            <a:off x="838200" y="557188"/>
            <a:ext cx="10515600" cy="1133499"/>
          </a:xfrm>
        </p:spPr>
        <p:txBody>
          <a:bodyPr>
            <a:normAutofit/>
          </a:bodyPr>
          <a:lstStyle/>
          <a:p>
            <a:pPr algn="ctr"/>
            <a:r>
              <a:rPr lang="en-US" sz="5200" b="1" u="sng">
                <a:ea typeface="+mj-lt"/>
                <a:cs typeface="+mj-lt"/>
              </a:rPr>
              <a:t>Face Recognition System</a:t>
            </a:r>
            <a:endParaRPr lang="en-US" sz="5200"/>
          </a:p>
          <a:p>
            <a:pPr algn="ctr"/>
            <a:endParaRPr lang="en-US" sz="5200">
              <a:cs typeface="Calibri Light"/>
            </a:endParaRPr>
          </a:p>
        </p:txBody>
      </p:sp>
      <p:graphicFrame>
        <p:nvGraphicFramePr>
          <p:cNvPr id="7" name="Content Placeholder 2">
            <a:extLst>
              <a:ext uri="{FF2B5EF4-FFF2-40B4-BE49-F238E27FC236}">
                <a16:creationId xmlns:a16="http://schemas.microsoft.com/office/drawing/2014/main" id="{573B69F7-6C3E-81A4-24FA-3BBE7667B9CD}"/>
              </a:ext>
            </a:extLst>
          </p:cNvPr>
          <p:cNvGraphicFramePr>
            <a:graphicFrameLocks noGrp="1"/>
          </p:cNvGraphicFramePr>
          <p:nvPr>
            <p:ph idx="1"/>
            <p:extLst>
              <p:ext uri="{D42A27DB-BD31-4B8C-83A1-F6EECF244321}">
                <p14:modId xmlns:p14="http://schemas.microsoft.com/office/powerpoint/2010/main" val="1581023046"/>
              </p:ext>
            </p:extLst>
          </p:nvPr>
        </p:nvGraphicFramePr>
        <p:xfrm>
          <a:off x="483296" y="1453020"/>
          <a:ext cx="10870504" cy="472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01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027D8F-4588-59B8-3DA0-1DA319F8D370}"/>
              </a:ext>
            </a:extLst>
          </p:cNvPr>
          <p:cNvSpPr>
            <a:spLocks noGrp="1"/>
          </p:cNvSpPr>
          <p:nvPr>
            <p:ph type="title"/>
          </p:nvPr>
        </p:nvSpPr>
        <p:spPr>
          <a:xfrm>
            <a:off x="1137036" y="548640"/>
            <a:ext cx="9543405" cy="1188720"/>
          </a:xfrm>
        </p:spPr>
        <p:txBody>
          <a:bodyPr>
            <a:normAutofit/>
          </a:bodyPr>
          <a:lstStyle/>
          <a:p>
            <a:r>
              <a:rPr lang="en-US" b="1" u="sng" cap="all">
                <a:solidFill>
                  <a:schemeClr val="tx1">
                    <a:lumMod val="85000"/>
                    <a:lumOff val="15000"/>
                  </a:schemeClr>
                </a:solidFill>
                <a:ea typeface="+mj-lt"/>
                <a:cs typeface="+mj-lt"/>
              </a:rPr>
              <a:t>Description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A03ADEF6-8A80-516D-5FC5-69F350486FF7}"/>
              </a:ext>
            </a:extLst>
          </p:cNvPr>
          <p:cNvSpPr>
            <a:spLocks noGrp="1"/>
          </p:cNvSpPr>
          <p:nvPr>
            <p:ph idx="1"/>
          </p:nvPr>
        </p:nvSpPr>
        <p:spPr>
          <a:xfrm>
            <a:off x="1133357" y="2296066"/>
            <a:ext cx="9142408" cy="3539235"/>
          </a:xfrm>
        </p:spPr>
        <p:txBody>
          <a:bodyPr vert="horz" lIns="91440" tIns="45720" rIns="91440" bIns="45720" rtlCol="0" anchor="ctr">
            <a:noAutofit/>
          </a:bodyPr>
          <a:lstStyle/>
          <a:p>
            <a:r>
              <a:rPr lang="en-US" sz="2400" dirty="0">
                <a:solidFill>
                  <a:schemeClr val="tx1">
                    <a:lumMod val="85000"/>
                    <a:lumOff val="15000"/>
                  </a:schemeClr>
                </a:solidFill>
                <a:ea typeface="+mn-lt"/>
                <a:cs typeface="+mn-lt"/>
              </a:rPr>
              <a:t>This dataset contains folders pertaining to different expressions of the human face, namely left side facing,  right side facing, smiling, etc.,</a:t>
            </a:r>
            <a:br>
              <a:rPr lang="en-US" sz="2400" dirty="0">
                <a:ea typeface="+mn-lt"/>
                <a:cs typeface="+mn-lt"/>
              </a:rPr>
            </a:br>
            <a:r>
              <a:rPr lang="en-US" sz="2400" dirty="0">
                <a:solidFill>
                  <a:schemeClr val="tx1">
                    <a:lumMod val="85000"/>
                    <a:lumOff val="15000"/>
                  </a:schemeClr>
                </a:solidFill>
                <a:ea typeface="+mn-lt"/>
                <a:cs typeface="+mn-lt"/>
              </a:rPr>
              <a:t> The folders are split into two super-folders, Training and Testing(validation), so that it can become easier for the end user to configure any model using this data.</a:t>
            </a:r>
            <a:br>
              <a:rPr lang="en-US" sz="2400" dirty="0">
                <a:ea typeface="+mn-lt"/>
                <a:cs typeface="+mn-lt"/>
              </a:rPr>
            </a:br>
            <a:r>
              <a:rPr lang="en-US" sz="2400" dirty="0">
                <a:solidFill>
                  <a:schemeClr val="tx1">
                    <a:lumMod val="85000"/>
                    <a:lumOff val="15000"/>
                  </a:schemeClr>
                </a:solidFill>
                <a:ea typeface="+mn-lt"/>
                <a:cs typeface="+mn-lt"/>
              </a:rPr>
              <a:t> </a:t>
            </a:r>
            <a:endParaRPr lang="en-US" sz="2400" dirty="0">
              <a:solidFill>
                <a:schemeClr val="tx1">
                  <a:lumMod val="85000"/>
                  <a:lumOff val="15000"/>
                </a:schemeClr>
              </a:solidFill>
              <a:cs typeface="Calibri" panose="020F0502020204030204"/>
            </a:endParaRPr>
          </a:p>
          <a:p>
            <a:r>
              <a:rPr lang="en-US" sz="2400" dirty="0">
                <a:solidFill>
                  <a:schemeClr val="tx1">
                    <a:lumMod val="85000"/>
                    <a:lumOff val="15000"/>
                  </a:schemeClr>
                </a:solidFill>
                <a:ea typeface="+mn-lt"/>
                <a:cs typeface="+mn-lt"/>
              </a:rPr>
              <a:t>The training set consists of 200 samples in total with the testing set consisting of 50 samples in total. The data consists of 48x48 pixel </a:t>
            </a:r>
            <a:r>
              <a:rPr lang="en-US" sz="2400" dirty="0" err="1">
                <a:solidFill>
                  <a:schemeClr val="tx1">
                    <a:lumMod val="85000"/>
                    <a:lumOff val="15000"/>
                  </a:schemeClr>
                </a:solidFill>
                <a:ea typeface="+mn-lt"/>
                <a:cs typeface="+mn-lt"/>
              </a:rPr>
              <a:t>colour</a:t>
            </a:r>
            <a:r>
              <a:rPr lang="en-US" sz="2400" dirty="0">
                <a:solidFill>
                  <a:schemeClr val="tx1">
                    <a:lumMod val="85000"/>
                    <a:lumOff val="15000"/>
                  </a:schemeClr>
                </a:solidFill>
                <a:ea typeface="+mn-lt"/>
                <a:cs typeface="+mn-lt"/>
              </a:rPr>
              <a:t> images of faces. The faces have been automatically registered so that the face is more or less </a:t>
            </a:r>
            <a:r>
              <a:rPr lang="en-US" sz="2400" dirty="0" err="1">
                <a:solidFill>
                  <a:schemeClr val="tx1">
                    <a:lumMod val="85000"/>
                    <a:lumOff val="15000"/>
                  </a:schemeClr>
                </a:solidFill>
                <a:ea typeface="+mn-lt"/>
                <a:cs typeface="+mn-lt"/>
              </a:rPr>
              <a:t>centred</a:t>
            </a:r>
            <a:r>
              <a:rPr lang="en-US" sz="2400" dirty="0">
                <a:solidFill>
                  <a:schemeClr val="tx1">
                    <a:lumMod val="85000"/>
                    <a:lumOff val="15000"/>
                  </a:schemeClr>
                </a:solidFill>
                <a:ea typeface="+mn-lt"/>
                <a:cs typeface="+mn-lt"/>
              </a:rPr>
              <a:t> and occupies about the same amount of space in each image.</a:t>
            </a:r>
            <a:endParaRPr lang="en-US" sz="2400" dirty="0">
              <a:solidFill>
                <a:schemeClr val="tx1">
                  <a:lumMod val="85000"/>
                  <a:lumOff val="15000"/>
                </a:schemeClr>
              </a:solidFill>
              <a:cs typeface="Calibri"/>
            </a:endParaRPr>
          </a:p>
          <a:p>
            <a:endParaRPr lang="en-US" sz="2400" dirty="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24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7366-E7B1-7235-A843-F27E21075061}"/>
              </a:ext>
            </a:extLst>
          </p:cNvPr>
          <p:cNvSpPr>
            <a:spLocks noGrp="1"/>
          </p:cNvSpPr>
          <p:nvPr>
            <p:ph type="title"/>
          </p:nvPr>
        </p:nvSpPr>
        <p:spPr>
          <a:xfrm>
            <a:off x="3209925" y="-25400"/>
            <a:ext cx="5419725" cy="801688"/>
          </a:xfrm>
        </p:spPr>
        <p:txBody>
          <a:bodyPr>
            <a:noAutofit/>
          </a:bodyPr>
          <a:lstStyle/>
          <a:p>
            <a:r>
              <a:rPr lang="en-US" sz="3600" b="1" u="sng" cap="all" dirty="0">
                <a:ea typeface="+mj-lt"/>
                <a:cs typeface="+mj-lt"/>
              </a:rPr>
              <a:t>Images and Generation</a:t>
            </a:r>
          </a:p>
        </p:txBody>
      </p:sp>
      <p:sp>
        <p:nvSpPr>
          <p:cNvPr id="4" name="TextBox 3">
            <a:extLst>
              <a:ext uri="{FF2B5EF4-FFF2-40B4-BE49-F238E27FC236}">
                <a16:creationId xmlns:a16="http://schemas.microsoft.com/office/drawing/2014/main" id="{DB97B2AC-8BC4-67F9-539E-35D19F56D536}"/>
              </a:ext>
            </a:extLst>
          </p:cNvPr>
          <p:cNvSpPr txBox="1"/>
          <p:nvPr/>
        </p:nvSpPr>
        <p:spPr>
          <a:xfrm>
            <a:off x="731043" y="785812"/>
            <a:ext cx="5776912"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cap="all" dirty="0">
                <a:ea typeface="+mn-lt"/>
                <a:cs typeface="+mn-lt"/>
              </a:rPr>
              <a:t>Training image and Generation:</a:t>
            </a:r>
            <a:endParaRPr lang="en-US" dirty="0"/>
          </a:p>
          <a:p>
            <a:r>
              <a:rPr lang="en-US" sz="2800" b="1" dirty="0">
                <a:ea typeface="+mn-lt"/>
                <a:cs typeface="+mn-lt"/>
              </a:rPr>
              <a:t>:</a:t>
            </a:r>
            <a:endParaRPr lang="en-US" sz="2400" dirty="0">
              <a:cs typeface="Calibri" panose="020F0502020204030204"/>
            </a:endParaRPr>
          </a:p>
          <a:p>
            <a:pPr algn="l"/>
            <a:endParaRPr lang="en-US" dirty="0">
              <a:cs typeface="Calibri"/>
            </a:endParaRPr>
          </a:p>
        </p:txBody>
      </p:sp>
      <p:pic>
        <p:nvPicPr>
          <p:cNvPr id="6" name="Picture 6" descr="A picture containing text, person, group, posing&#10;&#10;Description automatically generated">
            <a:extLst>
              <a:ext uri="{FF2B5EF4-FFF2-40B4-BE49-F238E27FC236}">
                <a16:creationId xmlns:a16="http://schemas.microsoft.com/office/drawing/2014/main" id="{5EF269A4-C83C-453E-F47B-125E41E69D8A}"/>
              </a:ext>
            </a:extLst>
          </p:cNvPr>
          <p:cNvPicPr>
            <a:picLocks noChangeAspect="1"/>
          </p:cNvPicPr>
          <p:nvPr/>
        </p:nvPicPr>
        <p:blipFill>
          <a:blip r:embed="rId2"/>
          <a:stretch>
            <a:fillRect/>
          </a:stretch>
        </p:blipFill>
        <p:spPr>
          <a:xfrm>
            <a:off x="630477" y="1287749"/>
            <a:ext cx="5465652" cy="1127899"/>
          </a:xfrm>
          <a:prstGeom prst="rect">
            <a:avLst/>
          </a:prstGeom>
        </p:spPr>
      </p:pic>
      <p:pic>
        <p:nvPicPr>
          <p:cNvPr id="8" name="Picture 8" descr="Graphical user interface, application, Teams&#10;&#10;Description automatically generated">
            <a:extLst>
              <a:ext uri="{FF2B5EF4-FFF2-40B4-BE49-F238E27FC236}">
                <a16:creationId xmlns:a16="http://schemas.microsoft.com/office/drawing/2014/main" id="{C297B58F-E103-4EBD-8F2F-A6405B7E4A7B}"/>
              </a:ext>
            </a:extLst>
          </p:cNvPr>
          <p:cNvPicPr>
            <a:picLocks noChangeAspect="1"/>
          </p:cNvPicPr>
          <p:nvPr/>
        </p:nvPicPr>
        <p:blipFill>
          <a:blip r:embed="rId3"/>
          <a:stretch>
            <a:fillRect/>
          </a:stretch>
        </p:blipFill>
        <p:spPr>
          <a:xfrm>
            <a:off x="6419328" y="1286070"/>
            <a:ext cx="5300596" cy="1064586"/>
          </a:xfrm>
          <a:prstGeom prst="rect">
            <a:avLst/>
          </a:prstGeom>
        </p:spPr>
      </p:pic>
      <p:pic>
        <p:nvPicPr>
          <p:cNvPr id="9" name="Picture 9" descr="Graphical user interface, application, Teams&#10;&#10;Description automatically generated">
            <a:extLst>
              <a:ext uri="{FF2B5EF4-FFF2-40B4-BE49-F238E27FC236}">
                <a16:creationId xmlns:a16="http://schemas.microsoft.com/office/drawing/2014/main" id="{17E9787B-D1BF-7C0B-FF65-8F22F165D84C}"/>
              </a:ext>
            </a:extLst>
          </p:cNvPr>
          <p:cNvPicPr>
            <a:picLocks noChangeAspect="1"/>
          </p:cNvPicPr>
          <p:nvPr/>
        </p:nvPicPr>
        <p:blipFill>
          <a:blip r:embed="rId4"/>
          <a:stretch>
            <a:fillRect/>
          </a:stretch>
        </p:blipFill>
        <p:spPr>
          <a:xfrm>
            <a:off x="1038226" y="4938386"/>
            <a:ext cx="2171700" cy="1352550"/>
          </a:xfrm>
          <a:prstGeom prst="rect">
            <a:avLst/>
          </a:prstGeom>
        </p:spPr>
      </p:pic>
      <p:pic>
        <p:nvPicPr>
          <p:cNvPr id="10" name="Picture 10" descr="Graphical user interface, application, Teams&#10;&#10;Description automatically generated">
            <a:extLst>
              <a:ext uri="{FF2B5EF4-FFF2-40B4-BE49-F238E27FC236}">
                <a16:creationId xmlns:a16="http://schemas.microsoft.com/office/drawing/2014/main" id="{AADBE920-224E-1774-C383-A293FFE341EB}"/>
              </a:ext>
            </a:extLst>
          </p:cNvPr>
          <p:cNvPicPr>
            <a:picLocks noChangeAspect="1"/>
          </p:cNvPicPr>
          <p:nvPr/>
        </p:nvPicPr>
        <p:blipFill>
          <a:blip r:embed="rId5"/>
          <a:stretch>
            <a:fillRect/>
          </a:stretch>
        </p:blipFill>
        <p:spPr>
          <a:xfrm>
            <a:off x="624084" y="2519174"/>
            <a:ext cx="5468524" cy="771509"/>
          </a:xfrm>
          <a:prstGeom prst="rect">
            <a:avLst/>
          </a:prstGeom>
        </p:spPr>
      </p:pic>
      <p:sp>
        <p:nvSpPr>
          <p:cNvPr id="11" name="TextBox 10">
            <a:extLst>
              <a:ext uri="{FF2B5EF4-FFF2-40B4-BE49-F238E27FC236}">
                <a16:creationId xmlns:a16="http://schemas.microsoft.com/office/drawing/2014/main" id="{5E066EBB-24CC-E587-9A8B-E20086C82384}"/>
              </a:ext>
            </a:extLst>
          </p:cNvPr>
          <p:cNvSpPr txBox="1"/>
          <p:nvPr/>
        </p:nvSpPr>
        <p:spPr>
          <a:xfrm>
            <a:off x="814322" y="4407074"/>
            <a:ext cx="54673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cap="all" dirty="0">
                <a:ea typeface="+mn-lt"/>
                <a:cs typeface="+mn-lt"/>
              </a:rPr>
              <a:t>Validation image and Generation:</a:t>
            </a:r>
            <a:endParaRPr lang="en-US" sz="2400" cap="all">
              <a:ea typeface="+mn-lt"/>
              <a:cs typeface="+mn-lt"/>
            </a:endParaRPr>
          </a:p>
          <a:p>
            <a:endParaRPr lang="en-US" sz="2400" b="1" dirty="0">
              <a:latin typeface="Century Schoolbook"/>
            </a:endParaRPr>
          </a:p>
        </p:txBody>
      </p:sp>
      <p:pic>
        <p:nvPicPr>
          <p:cNvPr id="12" name="Picture 12" descr="Graphical user interface, text, application&#10;&#10;Description automatically generated">
            <a:extLst>
              <a:ext uri="{FF2B5EF4-FFF2-40B4-BE49-F238E27FC236}">
                <a16:creationId xmlns:a16="http://schemas.microsoft.com/office/drawing/2014/main" id="{916E33A2-5B34-D91F-8A13-AADFA02B79DA}"/>
              </a:ext>
            </a:extLst>
          </p:cNvPr>
          <p:cNvPicPr>
            <a:picLocks noChangeAspect="1"/>
          </p:cNvPicPr>
          <p:nvPr/>
        </p:nvPicPr>
        <p:blipFill>
          <a:blip r:embed="rId6"/>
          <a:stretch>
            <a:fillRect/>
          </a:stretch>
        </p:blipFill>
        <p:spPr>
          <a:xfrm>
            <a:off x="3800475" y="3323550"/>
            <a:ext cx="4429125" cy="991950"/>
          </a:xfrm>
          <a:prstGeom prst="rect">
            <a:avLst/>
          </a:prstGeom>
        </p:spPr>
      </p:pic>
      <p:pic>
        <p:nvPicPr>
          <p:cNvPr id="13" name="Picture 13">
            <a:extLst>
              <a:ext uri="{FF2B5EF4-FFF2-40B4-BE49-F238E27FC236}">
                <a16:creationId xmlns:a16="http://schemas.microsoft.com/office/drawing/2014/main" id="{BFB48716-9B13-FF6A-8BC6-AAF8049E8BFE}"/>
              </a:ext>
            </a:extLst>
          </p:cNvPr>
          <p:cNvPicPr>
            <a:picLocks noChangeAspect="1"/>
          </p:cNvPicPr>
          <p:nvPr/>
        </p:nvPicPr>
        <p:blipFill>
          <a:blip r:embed="rId7"/>
          <a:stretch>
            <a:fillRect/>
          </a:stretch>
        </p:blipFill>
        <p:spPr>
          <a:xfrm>
            <a:off x="6419850" y="2514375"/>
            <a:ext cx="5114925" cy="810075"/>
          </a:xfrm>
          <a:prstGeom prst="rect">
            <a:avLst/>
          </a:prstGeom>
        </p:spPr>
      </p:pic>
      <p:pic>
        <p:nvPicPr>
          <p:cNvPr id="14" name="Picture 14" descr="A picture containing text, person, person, indoor&#10;&#10;Description automatically generated">
            <a:extLst>
              <a:ext uri="{FF2B5EF4-FFF2-40B4-BE49-F238E27FC236}">
                <a16:creationId xmlns:a16="http://schemas.microsoft.com/office/drawing/2014/main" id="{DBB8F702-E914-2EB7-D093-6CA428C1C59F}"/>
              </a:ext>
            </a:extLst>
          </p:cNvPr>
          <p:cNvPicPr>
            <a:picLocks noChangeAspect="1"/>
          </p:cNvPicPr>
          <p:nvPr/>
        </p:nvPicPr>
        <p:blipFill>
          <a:blip r:embed="rId8"/>
          <a:stretch>
            <a:fillRect/>
          </a:stretch>
        </p:blipFill>
        <p:spPr>
          <a:xfrm>
            <a:off x="3409950" y="4902367"/>
            <a:ext cx="2505075" cy="1358566"/>
          </a:xfrm>
          <a:prstGeom prst="rect">
            <a:avLst/>
          </a:prstGeom>
        </p:spPr>
      </p:pic>
      <p:pic>
        <p:nvPicPr>
          <p:cNvPr id="15" name="Picture 15" descr="Text&#10;&#10;Description automatically generated">
            <a:extLst>
              <a:ext uri="{FF2B5EF4-FFF2-40B4-BE49-F238E27FC236}">
                <a16:creationId xmlns:a16="http://schemas.microsoft.com/office/drawing/2014/main" id="{FB2C20E5-4D03-3153-68FE-15BF4AAA0B98}"/>
              </a:ext>
            </a:extLst>
          </p:cNvPr>
          <p:cNvPicPr>
            <a:picLocks noChangeAspect="1"/>
          </p:cNvPicPr>
          <p:nvPr/>
        </p:nvPicPr>
        <p:blipFill>
          <a:blip r:embed="rId9"/>
          <a:stretch>
            <a:fillRect/>
          </a:stretch>
        </p:blipFill>
        <p:spPr>
          <a:xfrm>
            <a:off x="6543675" y="4573913"/>
            <a:ext cx="4105275" cy="1996423"/>
          </a:xfrm>
          <a:prstGeom prst="rect">
            <a:avLst/>
          </a:prstGeom>
        </p:spPr>
      </p:pic>
    </p:spTree>
    <p:extLst>
      <p:ext uri="{BB962C8B-B14F-4D97-AF65-F5344CB8AC3E}">
        <p14:creationId xmlns:p14="http://schemas.microsoft.com/office/powerpoint/2010/main" val="19243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909A-DF06-76F2-9496-5A0147DF3EB5}"/>
              </a:ext>
            </a:extLst>
          </p:cNvPr>
          <p:cNvSpPr>
            <a:spLocks noGrp="1"/>
          </p:cNvSpPr>
          <p:nvPr>
            <p:ph type="title"/>
          </p:nvPr>
        </p:nvSpPr>
        <p:spPr>
          <a:xfrm>
            <a:off x="838200" y="365125"/>
            <a:ext cx="3981450" cy="458788"/>
          </a:xfrm>
        </p:spPr>
        <p:txBody>
          <a:bodyPr>
            <a:noAutofit/>
          </a:bodyPr>
          <a:lstStyle/>
          <a:p>
            <a:r>
              <a:rPr lang="en-US" sz="3600" b="1" u="sng" cap="all" dirty="0">
                <a:ea typeface="+mj-lt"/>
                <a:cs typeface="+mj-lt"/>
              </a:rPr>
              <a:t>Building Model</a:t>
            </a:r>
          </a:p>
        </p:txBody>
      </p:sp>
      <p:sp>
        <p:nvSpPr>
          <p:cNvPr id="3" name="Content Placeholder 2">
            <a:extLst>
              <a:ext uri="{FF2B5EF4-FFF2-40B4-BE49-F238E27FC236}">
                <a16:creationId xmlns:a16="http://schemas.microsoft.com/office/drawing/2014/main" id="{758FC347-4DAA-5221-8252-3E8EC9F9BB38}"/>
              </a:ext>
            </a:extLst>
          </p:cNvPr>
          <p:cNvSpPr>
            <a:spLocks noGrp="1"/>
          </p:cNvSpPr>
          <p:nvPr>
            <p:ph idx="1"/>
          </p:nvPr>
        </p:nvSpPr>
        <p:spPr>
          <a:xfrm>
            <a:off x="771525" y="1196975"/>
            <a:ext cx="10668000" cy="5294313"/>
          </a:xfrm>
        </p:spPr>
        <p:txBody>
          <a:bodyPr vert="horz" lIns="91440" tIns="45720" rIns="91440" bIns="45720" rtlCol="0" anchor="t">
            <a:normAutofit/>
          </a:bodyPr>
          <a:lstStyle/>
          <a:p>
            <a:r>
              <a:rPr lang="en-US" b="1" dirty="0">
                <a:ea typeface="+mn-lt"/>
                <a:cs typeface="+mn-lt"/>
              </a:rPr>
              <a:t>Step 1: Convolution</a:t>
            </a:r>
            <a:endParaRPr lang="en-US" dirty="0">
              <a:cs typeface="Calibri" panose="020F0502020204030204"/>
            </a:endParaRPr>
          </a:p>
          <a:p>
            <a:endParaRPr lang="en-US" b="1" dirty="0">
              <a:cs typeface="Calibri"/>
            </a:endParaRPr>
          </a:p>
          <a:p>
            <a:endParaRPr lang="en-US" dirty="0">
              <a:ea typeface="+mn-lt"/>
              <a:cs typeface="+mn-lt"/>
            </a:endParaRPr>
          </a:p>
          <a:p>
            <a:r>
              <a:rPr lang="en-US" b="1" dirty="0">
                <a:ea typeface="+mn-lt"/>
                <a:cs typeface="+mn-lt"/>
              </a:rPr>
              <a:t>Step 2: Max Pooling and Additional Layer of Convolution</a:t>
            </a:r>
            <a:endParaRPr lang="en-US" dirty="0">
              <a:ea typeface="+mn-lt"/>
              <a:cs typeface="+mn-lt"/>
            </a:endParaRPr>
          </a:p>
          <a:p>
            <a:endParaRPr lang="en-US">
              <a:cs typeface="Calibri"/>
            </a:endParaRPr>
          </a:p>
          <a:p>
            <a:endParaRPr lang="en-US" dirty="0"/>
          </a:p>
          <a:p>
            <a:r>
              <a:rPr lang="en-US" b="1" dirty="0">
                <a:ea typeface="+mn-lt"/>
                <a:cs typeface="+mn-lt"/>
              </a:rPr>
              <a:t>Step 3: Flattening</a:t>
            </a:r>
            <a:endParaRPr lang="en-US" dirty="0"/>
          </a:p>
          <a:p>
            <a:endParaRPr lang="en-US" dirty="0"/>
          </a:p>
          <a:p>
            <a:r>
              <a:rPr lang="en-US" b="1" dirty="0">
                <a:ea typeface="+mn-lt"/>
                <a:cs typeface="+mn-lt"/>
              </a:rPr>
              <a:t>Step 4: Fully Connected Neural Network</a:t>
            </a:r>
            <a:endParaRPr lang="en-US" dirty="0"/>
          </a:p>
          <a:p>
            <a:endParaRPr lang="en-US" dirty="0">
              <a:cs typeface="Calibri"/>
            </a:endParaRPr>
          </a:p>
        </p:txBody>
      </p:sp>
      <p:pic>
        <p:nvPicPr>
          <p:cNvPr id="4" name="Picture 4" descr="A picture containing text&#10;&#10;Description automatically generated">
            <a:extLst>
              <a:ext uri="{FF2B5EF4-FFF2-40B4-BE49-F238E27FC236}">
                <a16:creationId xmlns:a16="http://schemas.microsoft.com/office/drawing/2014/main" id="{89AFE39B-8DB5-732B-48EA-E7BFDF84906C}"/>
              </a:ext>
            </a:extLst>
          </p:cNvPr>
          <p:cNvPicPr>
            <a:picLocks noChangeAspect="1"/>
          </p:cNvPicPr>
          <p:nvPr/>
        </p:nvPicPr>
        <p:blipFill>
          <a:blip r:embed="rId2"/>
          <a:stretch>
            <a:fillRect/>
          </a:stretch>
        </p:blipFill>
        <p:spPr>
          <a:xfrm>
            <a:off x="1164920" y="1710634"/>
            <a:ext cx="6949857" cy="670566"/>
          </a:xfrm>
          <a:prstGeom prst="rect">
            <a:avLst/>
          </a:prstGeom>
        </p:spPr>
      </p:pic>
      <p:pic>
        <p:nvPicPr>
          <p:cNvPr id="5" name="Picture 5" descr="Text&#10;&#10;Description automatically generated">
            <a:extLst>
              <a:ext uri="{FF2B5EF4-FFF2-40B4-BE49-F238E27FC236}">
                <a16:creationId xmlns:a16="http://schemas.microsoft.com/office/drawing/2014/main" id="{8D47BD51-74BE-4288-AB37-ED409EEA518B}"/>
              </a:ext>
            </a:extLst>
          </p:cNvPr>
          <p:cNvPicPr>
            <a:picLocks noChangeAspect="1"/>
          </p:cNvPicPr>
          <p:nvPr/>
        </p:nvPicPr>
        <p:blipFill>
          <a:blip r:embed="rId3"/>
          <a:stretch>
            <a:fillRect/>
          </a:stretch>
        </p:blipFill>
        <p:spPr>
          <a:xfrm>
            <a:off x="1164921" y="3187438"/>
            <a:ext cx="6532323" cy="817151"/>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DB6C9EA2-6926-8C9A-35AF-3274A814A583}"/>
              </a:ext>
            </a:extLst>
          </p:cNvPr>
          <p:cNvPicPr>
            <a:picLocks noChangeAspect="1"/>
          </p:cNvPicPr>
          <p:nvPr/>
        </p:nvPicPr>
        <p:blipFill>
          <a:blip r:embed="rId4"/>
          <a:stretch>
            <a:fillRect/>
          </a:stretch>
        </p:blipFill>
        <p:spPr>
          <a:xfrm>
            <a:off x="1164921" y="4635082"/>
            <a:ext cx="2743200" cy="573206"/>
          </a:xfrm>
          <a:prstGeom prst="rect">
            <a:avLst/>
          </a:prstGeom>
        </p:spPr>
      </p:pic>
      <p:pic>
        <p:nvPicPr>
          <p:cNvPr id="7" name="Picture 7" descr="Graphical user interface, text, application, chat or text message&#10;&#10;Description automatically generated">
            <a:extLst>
              <a:ext uri="{FF2B5EF4-FFF2-40B4-BE49-F238E27FC236}">
                <a16:creationId xmlns:a16="http://schemas.microsoft.com/office/drawing/2014/main" id="{0B74D290-5895-00C5-F5EA-9F5067D7E115}"/>
              </a:ext>
            </a:extLst>
          </p:cNvPr>
          <p:cNvPicPr>
            <a:picLocks noChangeAspect="1"/>
          </p:cNvPicPr>
          <p:nvPr/>
        </p:nvPicPr>
        <p:blipFill>
          <a:blip r:embed="rId5"/>
          <a:stretch>
            <a:fillRect/>
          </a:stretch>
        </p:blipFill>
        <p:spPr>
          <a:xfrm>
            <a:off x="1123167" y="5638513"/>
            <a:ext cx="4047994" cy="841906"/>
          </a:xfrm>
          <a:prstGeom prst="rect">
            <a:avLst/>
          </a:prstGeom>
        </p:spPr>
      </p:pic>
      <p:pic>
        <p:nvPicPr>
          <p:cNvPr id="8" name="Picture 8" descr="Table&#10;&#10;Description automatically generated">
            <a:extLst>
              <a:ext uri="{FF2B5EF4-FFF2-40B4-BE49-F238E27FC236}">
                <a16:creationId xmlns:a16="http://schemas.microsoft.com/office/drawing/2014/main" id="{43726A2C-DE99-A17D-1C24-2701F29298F2}"/>
              </a:ext>
            </a:extLst>
          </p:cNvPr>
          <p:cNvPicPr>
            <a:picLocks noChangeAspect="1"/>
          </p:cNvPicPr>
          <p:nvPr/>
        </p:nvPicPr>
        <p:blipFill>
          <a:blip r:embed="rId6"/>
          <a:stretch>
            <a:fillRect/>
          </a:stretch>
        </p:blipFill>
        <p:spPr>
          <a:xfrm>
            <a:off x="8440454" y="3195406"/>
            <a:ext cx="3275556" cy="1719790"/>
          </a:xfrm>
          <a:prstGeom prst="rect">
            <a:avLst/>
          </a:prstGeom>
        </p:spPr>
      </p:pic>
    </p:spTree>
    <p:extLst>
      <p:ext uri="{BB962C8B-B14F-4D97-AF65-F5344CB8AC3E}">
        <p14:creationId xmlns:p14="http://schemas.microsoft.com/office/powerpoint/2010/main" val="329027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37C3-6C82-204E-0E49-CB7ED0F8C5B6}"/>
              </a:ext>
            </a:extLst>
          </p:cNvPr>
          <p:cNvSpPr>
            <a:spLocks noGrp="1"/>
          </p:cNvSpPr>
          <p:nvPr>
            <p:ph type="title"/>
          </p:nvPr>
        </p:nvSpPr>
        <p:spPr>
          <a:xfrm>
            <a:off x="4502063" y="-217"/>
            <a:ext cx="2749464" cy="845398"/>
          </a:xfrm>
        </p:spPr>
        <p:txBody>
          <a:bodyPr/>
          <a:lstStyle/>
          <a:p>
            <a:r>
              <a:rPr lang="en-US" b="1" u="sng" cap="all" dirty="0">
                <a:ea typeface="+mj-lt"/>
                <a:cs typeface="+mj-lt"/>
              </a:rPr>
              <a:t>summary</a:t>
            </a:r>
            <a:endParaRPr lang="en-US" dirty="0"/>
          </a:p>
        </p:txBody>
      </p:sp>
      <p:pic>
        <p:nvPicPr>
          <p:cNvPr id="4" name="Picture 4" descr="Text&#10;&#10;Description automatically generated">
            <a:extLst>
              <a:ext uri="{FF2B5EF4-FFF2-40B4-BE49-F238E27FC236}">
                <a16:creationId xmlns:a16="http://schemas.microsoft.com/office/drawing/2014/main" id="{26DF10C5-6AA4-794F-B1A2-00BACDD40D0E}"/>
              </a:ext>
            </a:extLst>
          </p:cNvPr>
          <p:cNvPicPr>
            <a:picLocks noChangeAspect="1"/>
          </p:cNvPicPr>
          <p:nvPr/>
        </p:nvPicPr>
        <p:blipFill>
          <a:blip r:embed="rId2"/>
          <a:stretch>
            <a:fillRect/>
          </a:stretch>
        </p:blipFill>
        <p:spPr>
          <a:xfrm>
            <a:off x="1311058" y="1154112"/>
            <a:ext cx="9340238" cy="4800297"/>
          </a:xfrm>
          <a:prstGeom prst="rect">
            <a:avLst/>
          </a:prstGeom>
        </p:spPr>
      </p:pic>
    </p:spTree>
    <p:extLst>
      <p:ext uri="{BB962C8B-B14F-4D97-AF65-F5344CB8AC3E}">
        <p14:creationId xmlns:p14="http://schemas.microsoft.com/office/powerpoint/2010/main" val="18756971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 Face Recognition Data Analysis by Dhanush M</vt:lpstr>
      <vt:lpstr>PowerPoint Presentation</vt:lpstr>
      <vt:lpstr>Objectives</vt:lpstr>
      <vt:lpstr>abstract</vt:lpstr>
      <vt:lpstr>Face Recognition System </vt:lpstr>
      <vt:lpstr>Description</vt:lpstr>
      <vt:lpstr>Images and Generation</vt:lpstr>
      <vt:lpstr>Building Model</vt:lpstr>
      <vt:lpstr>summary</vt:lpstr>
      <vt:lpstr>Compiling and Executing Model</vt:lpstr>
      <vt:lpstr> Accuracy and Loss Based Model </vt:lpstr>
      <vt:lpstr>Improving Model</vt:lpstr>
      <vt:lpstr>Repeating Same steps and Summary</vt:lpstr>
      <vt:lpstr>Compiling and Executing</vt:lpstr>
      <vt:lpstr>Improvised Accuracy and Loss base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507</cp:revision>
  <dcterms:created xsi:type="dcterms:W3CDTF">2013-07-15T20:26:40Z</dcterms:created>
  <dcterms:modified xsi:type="dcterms:W3CDTF">2023-04-05T10:44:48Z</dcterms:modified>
</cp:coreProperties>
</file>